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3" r:id="rId2"/>
    <p:sldId id="257" r:id="rId3"/>
    <p:sldId id="258" r:id="rId4"/>
    <p:sldId id="259" r:id="rId5"/>
    <p:sldId id="261" r:id="rId6"/>
    <p:sldId id="262" r:id="rId7"/>
    <p:sldId id="263" r:id="rId8"/>
    <p:sldId id="276" r:id="rId9"/>
    <p:sldId id="266" r:id="rId10"/>
    <p:sldId id="278" r:id="rId11"/>
    <p:sldId id="274" r:id="rId12"/>
    <p:sldId id="269" r:id="rId13"/>
  </p:sldIdLst>
  <p:sldSz cx="9144000" cy="6858000" type="screen4x3"/>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800"/>
    <a:srgbClr val="FFEAD5"/>
    <a:srgbClr val="FFCC99"/>
    <a:srgbClr val="DFECFF"/>
    <a:srgbClr val="B1D0FF"/>
    <a:srgbClr val="8EBEFF"/>
    <a:srgbClr val="E6FAFA"/>
    <a:srgbClr val="BFF1F1"/>
    <a:srgbClr val="A3EDED"/>
    <a:srgbClr val="008A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429" autoAdjust="0"/>
  </p:normalViewPr>
  <p:slideViewPr>
    <p:cSldViewPr showGuides="1">
      <p:cViewPr varScale="1">
        <p:scale>
          <a:sx n="64" d="100"/>
          <a:sy n="64" d="100"/>
        </p:scale>
        <p:origin x="13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8427" cy="511731"/>
          </a:xfrm>
          <a:prstGeom prst="rect">
            <a:avLst/>
          </a:prstGeom>
        </p:spPr>
        <p:txBody>
          <a:bodyPr vert="horz" lIns="94796" tIns="47398" rIns="94796" bIns="47398" rtlCol="0"/>
          <a:lstStyle>
            <a:lvl1pPr algn="l">
              <a:defRPr sz="1200"/>
            </a:lvl1pPr>
          </a:lstStyle>
          <a:p>
            <a:endParaRPr lang="de-DE"/>
          </a:p>
        </p:txBody>
      </p:sp>
      <p:sp>
        <p:nvSpPr>
          <p:cNvPr id="3" name="Datumsplatzhalter 2"/>
          <p:cNvSpPr>
            <a:spLocks noGrp="1"/>
          </p:cNvSpPr>
          <p:nvPr>
            <p:ph type="dt" idx="1"/>
          </p:nvPr>
        </p:nvSpPr>
        <p:spPr>
          <a:xfrm>
            <a:off x="4023993" y="0"/>
            <a:ext cx="3078427" cy="511731"/>
          </a:xfrm>
          <a:prstGeom prst="rect">
            <a:avLst/>
          </a:prstGeom>
        </p:spPr>
        <p:txBody>
          <a:bodyPr vert="horz" lIns="94796" tIns="47398" rIns="94796" bIns="47398" rtlCol="0"/>
          <a:lstStyle>
            <a:lvl1pPr algn="r">
              <a:defRPr sz="1200"/>
            </a:lvl1pPr>
          </a:lstStyle>
          <a:p>
            <a:fld id="{251D93A6-E0C5-4546-91A6-2EDB678BCB1F}" type="datetimeFigureOut">
              <a:rPr lang="de-DE" smtClean="0"/>
              <a:t>04.09.2023</a:t>
            </a:fld>
            <a:endParaRPr lang="de-DE"/>
          </a:p>
        </p:txBody>
      </p:sp>
      <p:sp>
        <p:nvSpPr>
          <p:cNvPr id="4" name="Folienbildplatzhalter 3"/>
          <p:cNvSpPr>
            <a:spLocks noGrp="1" noRot="1" noChangeAspect="1"/>
          </p:cNvSpPr>
          <p:nvPr>
            <p:ph type="sldImg" idx="2"/>
          </p:nvPr>
        </p:nvSpPr>
        <p:spPr>
          <a:xfrm>
            <a:off x="993775" y="768350"/>
            <a:ext cx="5116513" cy="3836988"/>
          </a:xfrm>
          <a:prstGeom prst="rect">
            <a:avLst/>
          </a:prstGeom>
          <a:noFill/>
          <a:ln w="12700">
            <a:solidFill>
              <a:prstClr val="black"/>
            </a:solidFill>
          </a:ln>
        </p:spPr>
        <p:txBody>
          <a:bodyPr vert="horz" lIns="94796" tIns="47398" rIns="94796" bIns="47398" rtlCol="0" anchor="ctr"/>
          <a:lstStyle/>
          <a:p>
            <a:endParaRPr lang="de-DE"/>
          </a:p>
        </p:txBody>
      </p:sp>
      <p:sp>
        <p:nvSpPr>
          <p:cNvPr id="5" name="Notizenplatzhalter 4"/>
          <p:cNvSpPr>
            <a:spLocks noGrp="1"/>
          </p:cNvSpPr>
          <p:nvPr>
            <p:ph type="body" sz="quarter" idx="3"/>
          </p:nvPr>
        </p:nvSpPr>
        <p:spPr>
          <a:xfrm>
            <a:off x="710407" y="4861443"/>
            <a:ext cx="5683250" cy="4605576"/>
          </a:xfrm>
          <a:prstGeom prst="rect">
            <a:avLst/>
          </a:prstGeom>
        </p:spPr>
        <p:txBody>
          <a:bodyPr vert="horz" lIns="94796" tIns="47398" rIns="94796" bIns="47398"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 y="9721106"/>
            <a:ext cx="3078427" cy="511731"/>
          </a:xfrm>
          <a:prstGeom prst="rect">
            <a:avLst/>
          </a:prstGeom>
        </p:spPr>
        <p:txBody>
          <a:bodyPr vert="horz" lIns="94796" tIns="47398" rIns="94796" bIns="47398" rtlCol="0" anchor="b"/>
          <a:lstStyle>
            <a:lvl1pPr algn="l">
              <a:defRPr sz="1200"/>
            </a:lvl1pPr>
          </a:lstStyle>
          <a:p>
            <a:endParaRPr lang="de-DE"/>
          </a:p>
        </p:txBody>
      </p:sp>
      <p:sp>
        <p:nvSpPr>
          <p:cNvPr id="7" name="Foliennummernplatzhalter 6"/>
          <p:cNvSpPr>
            <a:spLocks noGrp="1"/>
          </p:cNvSpPr>
          <p:nvPr>
            <p:ph type="sldNum" sz="quarter" idx="5"/>
          </p:nvPr>
        </p:nvSpPr>
        <p:spPr>
          <a:xfrm>
            <a:off x="4023993" y="9721106"/>
            <a:ext cx="3078427" cy="511731"/>
          </a:xfrm>
          <a:prstGeom prst="rect">
            <a:avLst/>
          </a:prstGeom>
        </p:spPr>
        <p:txBody>
          <a:bodyPr vert="horz" lIns="94796" tIns="47398" rIns="94796" bIns="47398" rtlCol="0" anchor="b"/>
          <a:lstStyle>
            <a:lvl1pPr algn="r">
              <a:defRPr sz="1200"/>
            </a:lvl1pPr>
          </a:lstStyle>
          <a:p>
            <a:fld id="{9866AD20-2C0A-49C4-8320-B7637574AEBE}" type="slidenum">
              <a:rPr lang="de-DE" smtClean="0"/>
              <a:t>‹Nr.›</a:t>
            </a:fld>
            <a:endParaRPr lang="de-DE"/>
          </a:p>
        </p:txBody>
      </p:sp>
    </p:spTree>
    <p:extLst>
      <p:ext uri="{BB962C8B-B14F-4D97-AF65-F5344CB8AC3E}">
        <p14:creationId xmlns:p14="http://schemas.microsoft.com/office/powerpoint/2010/main" val="2044693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1</a:t>
            </a:fld>
            <a:endParaRPr lang="de-DE"/>
          </a:p>
        </p:txBody>
      </p:sp>
    </p:spTree>
    <p:extLst>
      <p:ext uri="{BB962C8B-B14F-4D97-AF65-F5344CB8AC3E}">
        <p14:creationId xmlns:p14="http://schemas.microsoft.com/office/powerpoint/2010/main" val="4046061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2</a:t>
            </a:fld>
            <a:endParaRPr lang="de-DE"/>
          </a:p>
        </p:txBody>
      </p:sp>
    </p:spTree>
    <p:extLst>
      <p:ext uri="{BB962C8B-B14F-4D97-AF65-F5344CB8AC3E}">
        <p14:creationId xmlns:p14="http://schemas.microsoft.com/office/powerpoint/2010/main" val="2381118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866AD20-2C0A-49C4-8320-B7637574AEBE}" type="slidenum">
              <a:rPr lang="de-DE" smtClean="0"/>
              <a:t>3</a:t>
            </a:fld>
            <a:endParaRPr lang="de-DE"/>
          </a:p>
        </p:txBody>
      </p:sp>
    </p:spTree>
    <p:extLst>
      <p:ext uri="{BB962C8B-B14F-4D97-AF65-F5344CB8AC3E}">
        <p14:creationId xmlns:p14="http://schemas.microsoft.com/office/powerpoint/2010/main" val="3508974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i="1" dirty="0" smtClean="0">
                <a:solidFill>
                  <a:srgbClr val="FF0000"/>
                </a:solidFill>
              </a:rPr>
              <a:t>KURZ !!!!!   </a:t>
            </a:r>
            <a:r>
              <a:rPr lang="de-DE" dirty="0" smtClean="0"/>
              <a:t>Unser Konzept basiert auf den drei Säulen: IL, TU,</a:t>
            </a:r>
            <a:r>
              <a:rPr lang="de-DE" baseline="0" dirty="0" smtClean="0"/>
              <a:t> </a:t>
            </a:r>
            <a:r>
              <a:rPr lang="de-DE" baseline="0" dirty="0" err="1" smtClean="0"/>
              <a:t>JabU</a:t>
            </a:r>
            <a:endParaRPr lang="de-DE" baseline="0" dirty="0" smtClean="0"/>
          </a:p>
          <a:p>
            <a:endParaRPr lang="de-DE" dirty="0" smtClean="0"/>
          </a:p>
          <a:p>
            <a:r>
              <a:rPr lang="de-DE" dirty="0" smtClean="0"/>
              <a:t>Veränderung</a:t>
            </a:r>
            <a:r>
              <a:rPr lang="de-DE" baseline="0" dirty="0" smtClean="0"/>
              <a:t> seit letztem Schuljahr, aufgrund äußerer Einflüsse/ Bedingungen</a:t>
            </a:r>
            <a:endParaRPr lang="de-DE" dirty="0" smtClean="0"/>
          </a:p>
          <a:p>
            <a:endParaRPr lang="de-DE" dirty="0" smtClean="0"/>
          </a:p>
          <a:p>
            <a:r>
              <a:rPr lang="de-DE" dirty="0" smtClean="0"/>
              <a:t>IL</a:t>
            </a:r>
            <a:r>
              <a:rPr lang="de-DE" baseline="0" dirty="0" smtClean="0"/>
              <a:t> und TU</a:t>
            </a:r>
          </a:p>
          <a:p>
            <a:r>
              <a:rPr lang="de-DE" baseline="0" dirty="0" smtClean="0"/>
              <a:t>-  1. Bezugsgruppe ist die Klasse</a:t>
            </a:r>
            <a:endParaRPr lang="de-DE" dirty="0" smtClean="0"/>
          </a:p>
          <a:p>
            <a:pPr marL="177742" indent="-177742">
              <a:buFontTx/>
              <a:buChar char="-"/>
            </a:pPr>
            <a:r>
              <a:rPr lang="de-DE" dirty="0" smtClean="0"/>
              <a:t>im Klassenverband, bei der Klassenlehrerin</a:t>
            </a:r>
          </a:p>
          <a:p>
            <a:pPr marL="177742" indent="-177742">
              <a:buFontTx/>
              <a:buChar char="-"/>
            </a:pPr>
            <a:r>
              <a:rPr lang="de-DE" dirty="0" smtClean="0"/>
              <a:t>3/4</a:t>
            </a:r>
            <a:r>
              <a:rPr lang="de-DE" baseline="0" dirty="0" smtClean="0"/>
              <a:t> TU , SU</a:t>
            </a:r>
            <a:endParaRPr lang="de-DE" dirty="0" smtClean="0"/>
          </a:p>
          <a:p>
            <a:endParaRPr lang="de-DE" baseline="0" dirty="0" smtClean="0"/>
          </a:p>
          <a:p>
            <a:r>
              <a:rPr lang="de-DE" baseline="0" dirty="0" err="1" smtClean="0"/>
              <a:t>JabU</a:t>
            </a:r>
            <a:r>
              <a:rPr lang="de-DE" baseline="0" dirty="0" smtClean="0"/>
              <a:t> </a:t>
            </a:r>
          </a:p>
          <a:p>
            <a:pPr marL="177742" indent="-177742">
              <a:buFontTx/>
              <a:buChar char="-"/>
            </a:pPr>
            <a:r>
              <a:rPr lang="de-DE" baseline="0" dirty="0" smtClean="0"/>
              <a:t>2. Bezugsgruppe (FLEX), jahrgangsgleich, nur Erstklässler </a:t>
            </a:r>
          </a:p>
          <a:p>
            <a:pPr marL="177742" indent="-177742">
              <a:buFontTx/>
              <a:buChar char="-"/>
            </a:pPr>
            <a:r>
              <a:rPr lang="de-DE" baseline="0" dirty="0" smtClean="0"/>
              <a:t>Täglich in der ersten Stunde, zunehmend mehr Fachunterricht bis hin zum vierten Schuljahr (12 Stunden , fast 50%)</a:t>
            </a:r>
          </a:p>
          <a:p>
            <a:pPr marL="177742" indent="-177742">
              <a:buFontTx/>
              <a:buChar char="-"/>
            </a:pPr>
            <a:r>
              <a:rPr lang="de-DE" baseline="0" dirty="0" smtClean="0"/>
              <a:t>Enger Austausch zwischen Klassenlehrerin und Fachlehrer</a:t>
            </a:r>
            <a:br>
              <a:rPr lang="de-DE" baseline="0" dirty="0" smtClean="0"/>
            </a:br>
            <a:r>
              <a:rPr lang="de-DE" baseline="0" dirty="0" smtClean="0"/>
              <a:t>- Rhythmisierter Tagesablauf</a:t>
            </a:r>
          </a:p>
          <a:p>
            <a:r>
              <a:rPr lang="de-DE" baseline="0" dirty="0" smtClean="0"/>
              <a:t>- 3/4 </a:t>
            </a:r>
            <a:r>
              <a:rPr lang="de-DE" baseline="0" dirty="0" err="1" smtClean="0"/>
              <a:t>JabU</a:t>
            </a:r>
            <a:r>
              <a:rPr lang="de-DE" baseline="0" dirty="0" smtClean="0"/>
              <a:t> im </a:t>
            </a:r>
            <a:r>
              <a:rPr lang="de-DE" baseline="0" dirty="0" err="1" smtClean="0"/>
              <a:t>Klassenverban</a:t>
            </a:r>
            <a:endParaRPr lang="de-DE" baseline="0" dirty="0" smtClean="0"/>
          </a:p>
          <a:p>
            <a:pPr marL="177742" indent="-177742">
              <a:buFontTx/>
              <a:buChar char="-"/>
            </a:pPr>
            <a:endParaRPr lang="de-DE" baseline="0" dirty="0" smtClean="0"/>
          </a:p>
          <a:p>
            <a:endParaRPr lang="de-DE" baseline="0" dirty="0" smtClean="0"/>
          </a:p>
          <a:p>
            <a:endParaRPr lang="de-DE" dirty="0" smtClean="0"/>
          </a:p>
          <a:p>
            <a:pPr marL="177742" indent="-177742">
              <a:buFontTx/>
              <a:buChar char="-"/>
            </a:pPr>
            <a:endParaRPr lang="de-DE" dirty="0" smtClean="0"/>
          </a:p>
          <a:p>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4</a:t>
            </a:fld>
            <a:endParaRPr lang="de-DE"/>
          </a:p>
        </p:txBody>
      </p:sp>
    </p:spTree>
    <p:extLst>
      <p:ext uri="{BB962C8B-B14F-4D97-AF65-F5344CB8AC3E}">
        <p14:creationId xmlns:p14="http://schemas.microsoft.com/office/powerpoint/2010/main" val="404016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Frontal</a:t>
            </a:r>
            <a:r>
              <a:rPr lang="de-DE" baseline="0" dirty="0" smtClean="0"/>
              <a:t> weniger effektiv als ……</a:t>
            </a:r>
          </a:p>
          <a:p>
            <a:pPr marL="177742" indent="-177742">
              <a:buFontTx/>
              <a:buChar char="-"/>
            </a:pPr>
            <a:r>
              <a:rPr lang="de-DE" baseline="0" dirty="0" smtClean="0"/>
              <a:t>1. Bezugsgruppe, in der Klasse bei der Klassenlehrerin</a:t>
            </a:r>
          </a:p>
          <a:p>
            <a:pPr marL="177742" indent="-177742">
              <a:buFontTx/>
              <a:buChar char="-"/>
            </a:pPr>
            <a:r>
              <a:rPr lang="de-DE" baseline="0" dirty="0" smtClean="0"/>
              <a:t>Lehrerin als Lernbegleiterin</a:t>
            </a:r>
          </a:p>
          <a:p>
            <a:pPr marL="177742" indent="-177742">
              <a:buFontTx/>
              <a:buChar char="-"/>
            </a:pPr>
            <a:r>
              <a:rPr lang="de-DE" baseline="0" dirty="0" smtClean="0"/>
              <a:t>Individuelle Neigungen und Begabungen werden berücksichtigt</a:t>
            </a:r>
          </a:p>
          <a:p>
            <a:pPr marL="177742" indent="-177742">
              <a:buFontTx/>
              <a:buChar char="-"/>
            </a:pPr>
            <a:r>
              <a:rPr lang="de-DE" baseline="0" dirty="0" smtClean="0"/>
              <a:t>Vertiefung der im </a:t>
            </a:r>
            <a:r>
              <a:rPr lang="de-DE" baseline="0" dirty="0" err="1" smtClean="0"/>
              <a:t>JabU</a:t>
            </a:r>
            <a:r>
              <a:rPr lang="de-DE" baseline="0" dirty="0" smtClean="0"/>
              <a:t> eingeführten Themen – orientiert an LP und RL</a:t>
            </a:r>
          </a:p>
          <a:p>
            <a:pPr marL="177742" indent="-177742">
              <a:buFontTx/>
              <a:buChar char="-"/>
            </a:pPr>
            <a:r>
              <a:rPr lang="de-DE" dirty="0" smtClean="0"/>
              <a:t>Manche schon sehr organisiert,</a:t>
            </a:r>
            <a:r>
              <a:rPr lang="de-DE" baseline="0" dirty="0" smtClean="0"/>
              <a:t> manche brauchen mehr Anleitung =&gt; GS-Ziel: eigenverantwortlich und selbstständig zu lernen</a:t>
            </a:r>
          </a:p>
          <a:p>
            <a:pPr marL="177742" indent="-177742">
              <a:buFontTx/>
              <a:buChar char="-"/>
            </a:pPr>
            <a:r>
              <a:rPr lang="de-DE" baseline="0" dirty="0" smtClean="0"/>
              <a:t>L. bespricht aktuelle Themen und klärt allgemeine Fragen</a:t>
            </a:r>
          </a:p>
          <a:p>
            <a:pPr marL="177742" indent="-177742">
              <a:buFontTx/>
              <a:buChar char="-"/>
            </a:pPr>
            <a:r>
              <a:rPr lang="de-DE" baseline="0" dirty="0" smtClean="0"/>
              <a:t>Feste Regeln und Rituale wichtig zum Individuellen Lernen z.B. Namensschilder</a:t>
            </a:r>
          </a:p>
          <a:p>
            <a:pPr marL="177742" indent="-177742">
              <a:buFontTx/>
              <a:buChar char="-"/>
            </a:pPr>
            <a:r>
              <a:rPr lang="de-DE" baseline="0" dirty="0" smtClean="0"/>
              <a:t>-&gt; denn: je offener der Unterricht angelegt, umso klarere Strukturen und ein fester Rahmen sind erforderlich! (kein „</a:t>
            </a:r>
            <a:r>
              <a:rPr lang="de-DE" baseline="0" dirty="0" err="1" smtClean="0"/>
              <a:t>Laisser</a:t>
            </a:r>
            <a:r>
              <a:rPr lang="de-DE" baseline="0" dirty="0" smtClean="0"/>
              <a:t> faire“)</a:t>
            </a:r>
          </a:p>
          <a:p>
            <a:pPr marL="177742" indent="-177742">
              <a:buFontTx/>
              <a:buChar char="-"/>
            </a:pPr>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5</a:t>
            </a:fld>
            <a:endParaRPr lang="de-DE"/>
          </a:p>
        </p:txBody>
      </p:sp>
    </p:spTree>
    <p:extLst>
      <p:ext uri="{BB962C8B-B14F-4D97-AF65-F5344CB8AC3E}">
        <p14:creationId xmlns:p14="http://schemas.microsoft.com/office/powerpoint/2010/main" val="2278223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742" indent="-177742">
              <a:buFontTx/>
              <a:buChar char="-"/>
            </a:pPr>
            <a:r>
              <a:rPr lang="de-DE" dirty="0" smtClean="0"/>
              <a:t>2. Baustein unseres</a:t>
            </a:r>
            <a:r>
              <a:rPr lang="de-DE" baseline="0" dirty="0" smtClean="0"/>
              <a:t> Konzepts</a:t>
            </a:r>
          </a:p>
          <a:p>
            <a:pPr marL="177742" indent="-177742">
              <a:buFontTx/>
              <a:buChar char="-"/>
            </a:pPr>
            <a:r>
              <a:rPr lang="de-DE" baseline="0" dirty="0" smtClean="0"/>
              <a:t>Themengebundener Unterricht abgekürzt</a:t>
            </a:r>
          </a:p>
          <a:p>
            <a:pPr marL="177742" indent="-177742">
              <a:buFontTx/>
              <a:buChar char="-"/>
            </a:pPr>
            <a:r>
              <a:rPr lang="de-DE" baseline="0" dirty="0" smtClean="0"/>
              <a:t>FLEX: Wie IL im Klassenverband also jahrgangsgemischt beim Klassenlehrer</a:t>
            </a:r>
          </a:p>
          <a:p>
            <a:r>
              <a:rPr lang="de-DE" baseline="0" dirty="0" smtClean="0"/>
              <a:t>- 3 / 4 im Klassenverband</a:t>
            </a:r>
          </a:p>
          <a:p>
            <a:pPr marL="177742" indent="-177742">
              <a:buFontTx/>
              <a:buChar char="-"/>
            </a:pPr>
            <a:r>
              <a:rPr lang="de-DE" baseline="0" dirty="0" smtClean="0"/>
              <a:t>Kinder arbeiten auf unterschiedlichen Niveaus an einem Thema (z.B. Obst und Gemüse, Leben früher, Musikprojekte…)</a:t>
            </a:r>
          </a:p>
          <a:p>
            <a:pPr marL="177742" indent="-177742">
              <a:buFontTx/>
              <a:buChar char="-"/>
            </a:pPr>
            <a:r>
              <a:rPr lang="de-DE" baseline="0" dirty="0" smtClean="0"/>
              <a:t>Thema ist so vorbereitet, dass jedes Kind dazu Aufgaben bearbeitet;</a:t>
            </a:r>
          </a:p>
          <a:p>
            <a:pPr marL="177742" indent="-177742">
              <a:buFontTx/>
              <a:buChar char="-"/>
            </a:pPr>
            <a:r>
              <a:rPr lang="de-DE" baseline="0" dirty="0" smtClean="0"/>
              <a:t>Plakate, Präsentationen (4. </a:t>
            </a:r>
            <a:r>
              <a:rPr lang="de-DE" baseline="0" dirty="0" err="1" smtClean="0"/>
              <a:t>Klässler</a:t>
            </a:r>
            <a:r>
              <a:rPr lang="de-DE" baseline="0" dirty="0" smtClean="0"/>
              <a:t> auch Computerunterstützt- Power Point) – Vorbereitung für weiterführende Schule !!!</a:t>
            </a:r>
          </a:p>
          <a:p>
            <a:pPr marL="177742" indent="-177742">
              <a:buFontTx/>
              <a:buChar char="-"/>
            </a:pPr>
            <a:r>
              <a:rPr lang="de-DE" baseline="0" dirty="0" smtClean="0"/>
              <a:t>Je nach dem wie fit ein Kind ist, kann es auch Aufgaben auf anderen Niveaus bearbeiten z.B. </a:t>
            </a:r>
            <a:r>
              <a:rPr lang="de-DE" baseline="0" dirty="0" err="1" smtClean="0"/>
              <a:t>AB´s</a:t>
            </a:r>
            <a:r>
              <a:rPr lang="de-DE" baseline="0" dirty="0" smtClean="0"/>
              <a:t>, Plakate oder Präsentationen</a:t>
            </a:r>
          </a:p>
          <a:p>
            <a:pPr marL="177742" indent="-177742">
              <a:buFont typeface="Symbol"/>
              <a:buChar char="Þ"/>
            </a:pPr>
            <a:r>
              <a:rPr lang="de-DE" baseline="0" dirty="0" smtClean="0"/>
              <a:t>Lernen von und miteinander</a:t>
            </a:r>
          </a:p>
          <a:p>
            <a:pPr marL="177742" indent="-177742">
              <a:buFont typeface="Symbol"/>
              <a:buChar char="Þ"/>
            </a:pPr>
            <a:r>
              <a:rPr lang="de-DE" baseline="0" dirty="0" smtClean="0"/>
              <a:t>Bereichern sich durch ihre unterschiedliche Fähigkeiten</a:t>
            </a:r>
          </a:p>
        </p:txBody>
      </p:sp>
      <p:sp>
        <p:nvSpPr>
          <p:cNvPr id="4" name="Foliennummernplatzhalter 3"/>
          <p:cNvSpPr>
            <a:spLocks noGrp="1"/>
          </p:cNvSpPr>
          <p:nvPr>
            <p:ph type="sldNum" sz="quarter" idx="10"/>
          </p:nvPr>
        </p:nvSpPr>
        <p:spPr/>
        <p:txBody>
          <a:bodyPr/>
          <a:lstStyle/>
          <a:p>
            <a:fld id="{9866AD20-2C0A-49C4-8320-B7637574AEBE}" type="slidenum">
              <a:rPr lang="de-DE" smtClean="0"/>
              <a:t>6</a:t>
            </a:fld>
            <a:endParaRPr lang="de-DE"/>
          </a:p>
        </p:txBody>
      </p:sp>
    </p:spTree>
    <p:extLst>
      <p:ext uri="{BB962C8B-B14F-4D97-AF65-F5344CB8AC3E}">
        <p14:creationId xmlns:p14="http://schemas.microsoft.com/office/powerpoint/2010/main" val="64943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3.</a:t>
            </a:r>
            <a:r>
              <a:rPr lang="de-DE" baseline="0" dirty="0" smtClean="0"/>
              <a:t> Baustein Jahrgangsbezogener Unterricht = </a:t>
            </a:r>
            <a:r>
              <a:rPr lang="de-DE" baseline="0" dirty="0" err="1" smtClean="0"/>
              <a:t>JabU</a:t>
            </a:r>
            <a:endParaRPr lang="de-DE" baseline="0" dirty="0" smtClean="0"/>
          </a:p>
          <a:p>
            <a:pPr marL="177742" indent="-177742">
              <a:buFontTx/>
              <a:buChar char="-"/>
            </a:pPr>
            <a:r>
              <a:rPr lang="de-DE" baseline="0" dirty="0" smtClean="0"/>
              <a:t>Findet im Förderband statt</a:t>
            </a:r>
          </a:p>
          <a:p>
            <a:pPr marL="177742" indent="-177742">
              <a:buFontTx/>
              <a:buChar char="-"/>
            </a:pPr>
            <a:r>
              <a:rPr lang="de-DE" baseline="0" dirty="0" smtClean="0"/>
              <a:t>2. Bezugsgruppe neben der eigenen Klasse nur mit gleichaltrigen (FLEX)</a:t>
            </a:r>
          </a:p>
          <a:p>
            <a:pPr marL="177742" indent="-177742" defTabSz="947958">
              <a:buFontTx/>
              <a:buChar char="-"/>
              <a:defRPr/>
            </a:pPr>
            <a:r>
              <a:rPr lang="de-DE" baseline="0" dirty="0" smtClean="0"/>
              <a:t>3 / 4 immer im Klassenverband</a:t>
            </a:r>
          </a:p>
          <a:p>
            <a:pPr marL="177742" indent="-177742">
              <a:buFontTx/>
              <a:buChar char="-"/>
            </a:pPr>
            <a:r>
              <a:rPr lang="de-DE" baseline="0" dirty="0" smtClean="0"/>
              <a:t>Treffen sich in den Fächern Deutsch, Mathe, Sport, Reli und ab dem 3.Schuljahr in Englisch</a:t>
            </a:r>
          </a:p>
          <a:p>
            <a:pPr marL="177742" indent="-177742">
              <a:buFontTx/>
              <a:buChar char="-"/>
            </a:pPr>
            <a:r>
              <a:rPr lang="de-DE" baseline="0" dirty="0" smtClean="0"/>
              <a:t>Mathe/ Deutschlehrer ist immer ein Lehrer</a:t>
            </a:r>
          </a:p>
          <a:p>
            <a:pPr marL="177742" indent="-177742">
              <a:buFontTx/>
              <a:buChar char="-"/>
            </a:pPr>
            <a:r>
              <a:rPr lang="de-DE" baseline="0" dirty="0" smtClean="0"/>
              <a:t>Hier werden neue Themen wie z.B. Addition und Subtraktion eingeführt, die dann im IL gefestigt und weiter geübt</a:t>
            </a:r>
          </a:p>
          <a:p>
            <a:pPr marL="177742" indent="-177742">
              <a:buFontTx/>
              <a:buChar char="-"/>
            </a:pPr>
            <a:r>
              <a:rPr lang="de-DE" baseline="0" dirty="0" smtClean="0"/>
              <a:t>Dazu ist es wichtig, dass der </a:t>
            </a:r>
            <a:r>
              <a:rPr lang="de-DE" baseline="0" dirty="0" err="1" smtClean="0"/>
              <a:t>JabU</a:t>
            </a:r>
            <a:r>
              <a:rPr lang="de-DE" baseline="0" dirty="0" smtClean="0"/>
              <a:t>-Lehrer eng mit Klassenlehrer zusammenarbeitet</a:t>
            </a:r>
          </a:p>
          <a:p>
            <a:pPr marL="177742" indent="-177742">
              <a:buFontTx/>
              <a:buChar char="-"/>
            </a:pPr>
            <a:r>
              <a:rPr lang="de-DE" baseline="0" dirty="0" smtClean="0"/>
              <a:t>Wir sind im ständigen Austausch mit den entsprechenden Kollegen</a:t>
            </a:r>
          </a:p>
          <a:p>
            <a:r>
              <a:rPr lang="de-DE" baseline="0" dirty="0" smtClean="0"/>
              <a:t>Es wird besprochen:</a:t>
            </a:r>
          </a:p>
          <a:p>
            <a:pPr marL="177742" indent="-177742">
              <a:buFontTx/>
              <a:buChar char="-"/>
            </a:pPr>
            <a:r>
              <a:rPr lang="de-DE" baseline="0" dirty="0" smtClean="0"/>
              <a:t>Was sie schon können</a:t>
            </a:r>
          </a:p>
          <a:p>
            <a:pPr marL="177742" indent="-177742">
              <a:buFontTx/>
              <a:buChar char="-"/>
            </a:pPr>
            <a:r>
              <a:rPr lang="de-DE" baseline="0" dirty="0" smtClean="0"/>
              <a:t>Wo sie noch Probleme und Hilfen brauchen</a:t>
            </a:r>
          </a:p>
          <a:p>
            <a:pPr marL="177742" indent="-177742">
              <a:buFontTx/>
              <a:buChar char="-"/>
            </a:pPr>
            <a:r>
              <a:rPr lang="de-DE" baseline="0" dirty="0" smtClean="0"/>
              <a:t>Oder: ich gebe zusätzliche Materialien mit, die die Kinder im IL und in den HA bearbeiten sollen</a:t>
            </a:r>
          </a:p>
          <a:p>
            <a:pPr marL="177742" indent="-177742">
              <a:buFontTx/>
              <a:buChar char="-"/>
            </a:pPr>
            <a:r>
              <a:rPr lang="de-DE" baseline="0" dirty="0" smtClean="0"/>
              <a:t>Umgekehrt bekomme ich Rückmeldungen aus dem IL, was im </a:t>
            </a:r>
            <a:r>
              <a:rPr lang="de-DE" baseline="0" dirty="0" err="1" smtClean="0"/>
              <a:t>JabU</a:t>
            </a:r>
            <a:r>
              <a:rPr lang="de-DE" baseline="0" dirty="0" smtClean="0"/>
              <a:t> vielleicht nochmal thematisiert oder wiederholt werden muss</a:t>
            </a:r>
          </a:p>
        </p:txBody>
      </p:sp>
      <p:sp>
        <p:nvSpPr>
          <p:cNvPr id="4" name="Foliennummernplatzhalter 3"/>
          <p:cNvSpPr>
            <a:spLocks noGrp="1"/>
          </p:cNvSpPr>
          <p:nvPr>
            <p:ph type="sldNum" sz="quarter" idx="10"/>
          </p:nvPr>
        </p:nvSpPr>
        <p:spPr/>
        <p:txBody>
          <a:bodyPr/>
          <a:lstStyle/>
          <a:p>
            <a:fld id="{9866AD20-2C0A-49C4-8320-B7637574AEBE}" type="slidenum">
              <a:rPr lang="de-DE" smtClean="0"/>
              <a:t>7</a:t>
            </a:fld>
            <a:endParaRPr lang="de-DE"/>
          </a:p>
        </p:txBody>
      </p:sp>
    </p:spTree>
    <p:extLst>
      <p:ext uri="{BB962C8B-B14F-4D97-AF65-F5344CB8AC3E}">
        <p14:creationId xmlns:p14="http://schemas.microsoft.com/office/powerpoint/2010/main" val="1184789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8</a:t>
            </a:fld>
            <a:endParaRPr lang="de-DE"/>
          </a:p>
        </p:txBody>
      </p:sp>
    </p:spTree>
    <p:extLst>
      <p:ext uri="{BB962C8B-B14F-4D97-AF65-F5344CB8AC3E}">
        <p14:creationId xmlns:p14="http://schemas.microsoft.com/office/powerpoint/2010/main" val="2913239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742" indent="-177742">
              <a:buFont typeface="Arial" panose="020B0604020202020204" pitchFamily="34" charset="0"/>
              <a:buChar char="•"/>
            </a:pPr>
            <a:r>
              <a:rPr lang="de-DE" dirty="0" smtClean="0"/>
              <a:t>Natürlich Lernsituation:</a:t>
            </a:r>
            <a:r>
              <a:rPr lang="de-DE" baseline="0" dirty="0" smtClean="0"/>
              <a:t> knüpft an Kindergarten an, auch jahrgangsgemischt, vergleichbar mit Geschwisterkonstellationen, </a:t>
            </a:r>
          </a:p>
          <a:p>
            <a:pPr marL="177742" indent="-177742">
              <a:buFont typeface="Arial" panose="020B0604020202020204" pitchFamily="34" charset="0"/>
              <a:buChar char="•"/>
            </a:pPr>
            <a:endParaRPr lang="de-DE" baseline="0" dirty="0" smtClean="0"/>
          </a:p>
          <a:p>
            <a:pPr marL="177742" indent="-177742">
              <a:buFont typeface="Arial" panose="020B0604020202020204" pitchFamily="34" charset="0"/>
              <a:buChar char="•"/>
            </a:pPr>
            <a:r>
              <a:rPr lang="de-DE" baseline="0" dirty="0" smtClean="0"/>
              <a:t>Eingewöhnung innerhalb kürzester Zeit, selbstverständlich in bestehende Lerngruppe aufgenommen, Dinge des Schulalltags werden automatisch gelernt, Lernen von den Großen, Orientierung im Schulgebäude, Regeln und Rituale verinnerlichen, selbstverständlich werden diese übernommen, entspannte Atmosphäre von Beginn an</a:t>
            </a:r>
            <a:endParaRPr lang="de-DE" dirty="0" smtClean="0"/>
          </a:p>
          <a:p>
            <a:pPr marL="177742" indent="-177742">
              <a:buFont typeface="Arial" panose="020B0604020202020204" pitchFamily="34" charset="0"/>
              <a:buChar char="•"/>
            </a:pPr>
            <a:endParaRPr lang="de-DE" dirty="0" smtClean="0"/>
          </a:p>
          <a:p>
            <a:pPr marL="177742" indent="-177742">
              <a:buFont typeface="Arial" panose="020B0604020202020204" pitchFamily="34" charset="0"/>
              <a:buChar char="•"/>
            </a:pPr>
            <a:r>
              <a:rPr lang="de-DE" dirty="0" smtClean="0"/>
              <a:t>Förderung der Sozialkompetenz: hilfsbereit,</a:t>
            </a:r>
            <a:r>
              <a:rPr lang="de-DE" baseline="0" dirty="0" smtClean="0"/>
              <a:t> fürsorglich, rücksichtsvoll, ruhig/ weniger Konflikte in den Klassen (durch Altersunterschiede) </a:t>
            </a:r>
            <a:r>
              <a:rPr lang="de-DE" dirty="0" smtClean="0"/>
              <a:t>Übergang weiterführende Schulen geben positive Rückmeldung</a:t>
            </a:r>
          </a:p>
          <a:p>
            <a:pPr marL="177742" indent="-177742" defTabSz="947958">
              <a:buFont typeface="Arial" panose="020B0604020202020204" pitchFamily="34" charset="0"/>
              <a:buChar char="•"/>
              <a:defRPr/>
            </a:pPr>
            <a:endParaRPr lang="de-DE" dirty="0" smtClean="0"/>
          </a:p>
          <a:p>
            <a:pPr marL="177742" indent="-177742" defTabSz="947958">
              <a:buFont typeface="Arial" panose="020B0604020202020204" pitchFamily="34" charset="0"/>
              <a:buChar char="•"/>
              <a:defRPr/>
            </a:pPr>
            <a:r>
              <a:rPr lang="de-DE" dirty="0" smtClean="0"/>
              <a:t>Erleben eigener Lernentwicklung: </a:t>
            </a:r>
            <a:r>
              <a:rPr lang="de-DE" baseline="0" dirty="0" smtClean="0"/>
              <a:t>Zieltransparenz: da komme ich auch mal hin, erklären und erklärt bekommen</a:t>
            </a:r>
          </a:p>
          <a:p>
            <a:pPr marL="177742" indent="-177742">
              <a:buFont typeface="Arial" panose="020B0604020202020204" pitchFamily="34" charset="0"/>
              <a:buChar char="•"/>
            </a:pPr>
            <a:endParaRPr lang="de-DE" dirty="0" smtClean="0"/>
          </a:p>
          <a:p>
            <a:pPr marL="177742" indent="-177742">
              <a:buFont typeface="Arial" panose="020B0604020202020204" pitchFamily="34" charset="0"/>
              <a:buChar char="•"/>
            </a:pPr>
            <a:r>
              <a:rPr lang="de-DE" dirty="0" smtClean="0"/>
              <a:t>Qualitätssicherung:</a:t>
            </a:r>
            <a:r>
              <a:rPr lang="de-DE" baseline="0" dirty="0" smtClean="0"/>
              <a:t> Unterricht wird im Team geplant, ständiger Austausch zwischen den Bezugslehrern, Vertretungskonzept (Lernumgebung gleich, kleine Gruppen, keine Unterrichtsausfall, bis zur vierten Stunde qualitativer Unterricht, keine Verwahrung)</a:t>
            </a:r>
            <a:endParaRPr lang="de-DE" dirty="0" smtClean="0"/>
          </a:p>
          <a:p>
            <a:pPr marL="177742" indent="-177742">
              <a:buFont typeface="Arial" panose="020B0604020202020204" pitchFamily="34" charset="0"/>
              <a:buChar char="•"/>
            </a:pPr>
            <a:endParaRPr lang="de-DE" dirty="0" smtClean="0"/>
          </a:p>
          <a:p>
            <a:pPr marL="177742" indent="-177742">
              <a:buFont typeface="Arial" panose="020B0604020202020204" pitchFamily="34" charset="0"/>
              <a:buChar char="•"/>
            </a:pPr>
            <a:endParaRPr lang="de-DE" baseline="0" dirty="0" smtClean="0"/>
          </a:p>
          <a:p>
            <a:pPr marL="177742" indent="-177742">
              <a:buFont typeface="Arial" panose="020B0604020202020204" pitchFamily="34" charset="0"/>
              <a:buChar char="•"/>
            </a:pPr>
            <a:r>
              <a:rPr lang="de-DE" baseline="0" dirty="0" smtClean="0"/>
              <a:t>Begabtenförderung innerhalb des IL, Klassen überspringen, Mathewettbewerbe, Sportwettkämpfe, Kinder halten Expertenvorträge</a:t>
            </a:r>
          </a:p>
          <a:p>
            <a:pPr marL="177742" indent="-177742">
              <a:buFont typeface="Arial" panose="020B0604020202020204" pitchFamily="34" charset="0"/>
              <a:buChar char="•"/>
            </a:pPr>
            <a:endParaRPr lang="de-DE" baseline="0" dirty="0" smtClean="0"/>
          </a:p>
          <a:p>
            <a:pPr marL="177742" indent="-177742">
              <a:buFont typeface="Arial" panose="020B0604020202020204" pitchFamily="34" charset="0"/>
              <a:buChar char="•"/>
            </a:pPr>
            <a:r>
              <a:rPr lang="de-DE" dirty="0" smtClean="0"/>
              <a:t>Alle</a:t>
            </a:r>
            <a:r>
              <a:rPr lang="de-DE" baseline="0" dirty="0" smtClean="0"/>
              <a:t> Schulen müssen inklusiv arbeiten (gesetzlich vorgegeben),</a:t>
            </a:r>
          </a:p>
          <a:p>
            <a:r>
              <a:rPr lang="de-DE" baseline="0" dirty="0" smtClean="0"/>
              <a:t>    wir machen das seit 20 Jahren, hohe Erfahrungswerte, zwei feste Sonderpädagogen an der Schule</a:t>
            </a:r>
          </a:p>
          <a:p>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9</a:t>
            </a:fld>
            <a:endParaRPr lang="de-DE"/>
          </a:p>
        </p:txBody>
      </p:sp>
    </p:spTree>
    <p:extLst>
      <p:ext uri="{BB962C8B-B14F-4D97-AF65-F5344CB8AC3E}">
        <p14:creationId xmlns:p14="http://schemas.microsoft.com/office/powerpoint/2010/main" val="3700438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Ihr Kind</a:t>
            </a:r>
            <a:r>
              <a:rPr lang="de-DE" baseline="0" dirty="0" smtClean="0"/>
              <a:t> steht im Mittelpunkt, mit seinen besonderen Begabungen</a:t>
            </a:r>
            <a:endParaRPr lang="de-DE" dirty="0" smtClean="0"/>
          </a:p>
          <a:p>
            <a:pPr marL="236990" indent="-236990">
              <a:buAutoNum type="arabicPeriod"/>
            </a:pPr>
            <a:r>
              <a:rPr lang="de-DE" dirty="0" smtClean="0"/>
              <a:t>an Lernvoraussetzungen anknüpfen: </a:t>
            </a:r>
          </a:p>
          <a:p>
            <a:r>
              <a:rPr lang="de-DE" baseline="0" dirty="0" smtClean="0"/>
              <a:t> </a:t>
            </a:r>
          </a:p>
          <a:p>
            <a:r>
              <a:rPr lang="de-DE" dirty="0" smtClean="0"/>
              <a:t>das Kind</a:t>
            </a:r>
            <a:r>
              <a:rPr lang="de-DE" baseline="0" dirty="0" smtClean="0"/>
              <a:t> abholen, wo es steht</a:t>
            </a:r>
          </a:p>
          <a:p>
            <a:r>
              <a:rPr lang="de-DE" baseline="0" dirty="0" smtClean="0"/>
              <a:t>     Beobachten und Diagnostizieren, was kann es, wo braucht es Hilfe     </a:t>
            </a:r>
          </a:p>
          <a:p>
            <a:r>
              <a:rPr lang="de-DE" baseline="0" dirty="0" smtClean="0"/>
              <a:t>     fordern und fördern (keiner soll unter- oder überfordert werden) – so ist Lernen effektiv und macht Spaß</a:t>
            </a:r>
          </a:p>
          <a:p>
            <a:pPr marL="236990" indent="-236990">
              <a:buAutoNum type="arabicPeriod" startAt="2"/>
            </a:pPr>
            <a:r>
              <a:rPr lang="de-DE" baseline="0" dirty="0" smtClean="0"/>
              <a:t>Lernumgebung: </a:t>
            </a:r>
          </a:p>
          <a:p>
            <a:r>
              <a:rPr lang="de-DE" baseline="0" dirty="0" smtClean="0"/>
              <a:t>     Gestaltung des Klassenraums (anregend, Strukturierung, Ecken….)</a:t>
            </a:r>
          </a:p>
          <a:p>
            <a:r>
              <a:rPr lang="de-DE" baseline="0" dirty="0" smtClean="0"/>
              <a:t>     Sicherheit durch Ordnung</a:t>
            </a:r>
          </a:p>
          <a:p>
            <a:r>
              <a:rPr lang="de-DE" baseline="0" dirty="0" smtClean="0"/>
              <a:t>     Material</a:t>
            </a:r>
          </a:p>
          <a:p>
            <a:r>
              <a:rPr lang="de-DE" baseline="0" dirty="0" smtClean="0"/>
              <a:t>     </a:t>
            </a:r>
          </a:p>
          <a:p>
            <a:pPr marL="236990" indent="-236990">
              <a:buAutoNum type="arabicPeriod" startAt="3"/>
            </a:pPr>
            <a:r>
              <a:rPr lang="de-DE" baseline="0" dirty="0" smtClean="0"/>
              <a:t>Lernen </a:t>
            </a:r>
            <a:r>
              <a:rPr lang="de-DE" baseline="0" dirty="0" err="1" smtClean="0"/>
              <a:t>lernen</a:t>
            </a:r>
            <a:r>
              <a:rPr lang="de-DE" baseline="0" dirty="0" smtClean="0"/>
              <a:t>:</a:t>
            </a:r>
            <a:br>
              <a:rPr lang="de-DE" baseline="0" dirty="0" smtClean="0"/>
            </a:br>
            <a:r>
              <a:rPr lang="de-DE" baseline="0" dirty="0" smtClean="0"/>
              <a:t>begleiten und unterstützen das Kind auf dem Weg zum selbstständigen Lernen</a:t>
            </a:r>
            <a:br>
              <a:rPr lang="de-DE" baseline="0" dirty="0" smtClean="0"/>
            </a:br>
            <a:r>
              <a:rPr lang="de-DE" baseline="0" dirty="0" smtClean="0"/>
              <a:t>zunehmend selbständig das eigene Lernen organisieren</a:t>
            </a:r>
          </a:p>
          <a:p>
            <a:r>
              <a:rPr lang="de-DE" baseline="0" dirty="0" smtClean="0"/>
              <a:t>     Hausaufgaben </a:t>
            </a:r>
          </a:p>
          <a:p>
            <a:r>
              <a:rPr lang="de-DE" baseline="0" dirty="0" smtClean="0"/>
              <a:t>     Erwartungen der weiterführenden Schulen erfüllen</a:t>
            </a:r>
            <a:br>
              <a:rPr lang="de-DE" baseline="0" dirty="0" smtClean="0"/>
            </a:br>
            <a:endParaRPr lang="de-DE" baseline="0" dirty="0" smtClean="0"/>
          </a:p>
          <a:p>
            <a:pPr marL="236990" indent="-236990">
              <a:buAutoNum type="arabicPeriod" startAt="4"/>
            </a:pPr>
            <a:r>
              <a:rPr lang="de-DE" baseline="0" dirty="0" smtClean="0"/>
              <a:t>Positives Lernklima:</a:t>
            </a:r>
          </a:p>
          <a:p>
            <a:r>
              <a:rPr lang="de-DE" baseline="0" dirty="0" smtClean="0"/>
              <a:t>     beraten vor bewerten, Gelingen verstärken, Fehler als Lernchance, Selbstvertrauen stärken, </a:t>
            </a:r>
          </a:p>
          <a:p>
            <a:endParaRPr lang="de-DE" baseline="0" dirty="0" smtClean="0"/>
          </a:p>
          <a:p>
            <a:r>
              <a:rPr lang="de-DE" baseline="0" dirty="0" smtClean="0"/>
              <a:t>5.  Soziales Miteinander:</a:t>
            </a:r>
          </a:p>
          <a:p>
            <a:r>
              <a:rPr lang="de-DE" baseline="0" dirty="0" smtClean="0"/>
              <a:t>     Gemeinschaft wird groß geschrieben (Monatsfeier, Motto des Monats, Karnevalssitzung, Sankt Martin, Sportfest, Schulfest, Klassenfahrten….)</a:t>
            </a:r>
          </a:p>
          <a:p>
            <a:r>
              <a:rPr lang="de-DE" baseline="0" dirty="0" smtClean="0"/>
              <a:t>     Besuche in anderen Klassen, offene Türen, Kinder kennen viele, Lehrer kennen fast alle Kinder (kleine Schule)</a:t>
            </a:r>
          </a:p>
          <a:p>
            <a:endParaRPr lang="de-DE" baseline="0" dirty="0" smtClean="0"/>
          </a:p>
        </p:txBody>
      </p:sp>
      <p:sp>
        <p:nvSpPr>
          <p:cNvPr id="4" name="Foliennummernplatzhalter 3"/>
          <p:cNvSpPr>
            <a:spLocks noGrp="1"/>
          </p:cNvSpPr>
          <p:nvPr>
            <p:ph type="sldNum" sz="quarter" idx="10"/>
          </p:nvPr>
        </p:nvSpPr>
        <p:spPr/>
        <p:txBody>
          <a:bodyPr/>
          <a:lstStyle/>
          <a:p>
            <a:fld id="{9866AD20-2C0A-49C4-8320-B7637574AEBE}" type="slidenum">
              <a:rPr lang="de-DE" smtClean="0"/>
              <a:t>10</a:t>
            </a:fld>
            <a:endParaRPr lang="de-DE"/>
          </a:p>
        </p:txBody>
      </p:sp>
    </p:spTree>
    <p:extLst>
      <p:ext uri="{BB962C8B-B14F-4D97-AF65-F5344CB8AC3E}">
        <p14:creationId xmlns:p14="http://schemas.microsoft.com/office/powerpoint/2010/main" val="3783921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Hinweis</a:t>
            </a:r>
            <a:r>
              <a:rPr lang="de-DE" baseline="0" dirty="0" smtClean="0"/>
              <a:t> Homepage, sehr aktuell, viel aus dem Schulleben</a:t>
            </a:r>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11</a:t>
            </a:fld>
            <a:endParaRPr lang="de-DE"/>
          </a:p>
        </p:txBody>
      </p:sp>
    </p:spTree>
    <p:extLst>
      <p:ext uri="{BB962C8B-B14F-4D97-AF65-F5344CB8AC3E}">
        <p14:creationId xmlns:p14="http://schemas.microsoft.com/office/powerpoint/2010/main" val="3827076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866AD20-2C0A-49C4-8320-B7637574AEBE}" type="slidenum">
              <a:rPr lang="de-DE" smtClean="0"/>
              <a:t>12</a:t>
            </a:fld>
            <a:endParaRPr lang="de-DE"/>
          </a:p>
        </p:txBody>
      </p:sp>
    </p:spTree>
    <p:extLst>
      <p:ext uri="{BB962C8B-B14F-4D97-AF65-F5344CB8AC3E}">
        <p14:creationId xmlns:p14="http://schemas.microsoft.com/office/powerpoint/2010/main" val="3468229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5326360" cy="1470025"/>
          </a:xfrm>
        </p:spPr>
        <p:txBody>
          <a:bodyPr>
            <a:normAutofit/>
          </a:bodyPr>
          <a:lstStyle>
            <a:lvl1pPr algn="l">
              <a:defRPr sz="3600" b="1">
                <a:solidFill>
                  <a:schemeClr val="tx1">
                    <a:lumMod val="75000"/>
                    <a:lumOff val="25000"/>
                  </a:schemeClr>
                </a:solidFill>
                <a:effectLst>
                  <a:outerShdw blurRad="38100" dist="38100" dir="2700000" algn="tl">
                    <a:srgbClr val="000000">
                      <a:alpha val="43137"/>
                    </a:srgbClr>
                  </a:outerShdw>
                </a:effectLst>
              </a:defRPr>
            </a:lvl1pPr>
          </a:lstStyle>
          <a:p>
            <a:r>
              <a:rPr lang="de-DE" dirty="0" smtClean="0"/>
              <a:t>Titelmasterformat durch Klicken bearbeiten</a:t>
            </a:r>
            <a:endParaRPr lang="de-DE" dirty="0"/>
          </a:p>
        </p:txBody>
      </p:sp>
      <p:sp>
        <p:nvSpPr>
          <p:cNvPr id="3" name="Untertitel 2"/>
          <p:cNvSpPr>
            <a:spLocks noGrp="1"/>
          </p:cNvSpPr>
          <p:nvPr>
            <p:ph type="subTitle" idx="1"/>
          </p:nvPr>
        </p:nvSpPr>
        <p:spPr>
          <a:xfrm>
            <a:off x="685800" y="3886200"/>
            <a:ext cx="6400800" cy="1752600"/>
          </a:xfrm>
        </p:spPr>
        <p:txBody>
          <a:bodyPr>
            <a:noAutofit/>
          </a:bodyPr>
          <a:lstStyle>
            <a:lvl1pPr marL="0" indent="0" algn="l">
              <a:buNone/>
              <a:defRPr sz="3600" b="1">
                <a:solidFill>
                  <a:schemeClr val="tx1">
                    <a:lumMod val="75000"/>
                    <a:lumOff val="25000"/>
                  </a:schemeClr>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E729C4F8-ED48-4B56-B4CA-3A7F11AA8CB9}" type="datetimeFigureOut">
              <a:rPr lang="de-DE" smtClean="0"/>
              <a:t>04.09.2023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9D1735B-F88B-4253-A471-4C2643BE4375}" type="slidenum">
              <a:rPr lang="de-DE" smtClean="0"/>
              <a:t>‹Nr.›</a:t>
            </a:fld>
            <a:endParaRPr lang="de-DE"/>
          </a:p>
        </p:txBody>
      </p:sp>
    </p:spTree>
    <p:extLst>
      <p:ext uri="{BB962C8B-B14F-4D97-AF65-F5344CB8AC3E}">
        <p14:creationId xmlns:p14="http://schemas.microsoft.com/office/powerpoint/2010/main" val="1024242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995120" cy="1143000"/>
          </a:xfrm>
        </p:spPr>
        <p:txBody>
          <a:bodyPr/>
          <a:lstStyle>
            <a:lvl1pPr algn="l">
              <a:defRPr>
                <a:solidFill>
                  <a:srgbClr val="008AE8"/>
                </a:solidFill>
                <a:effectLst>
                  <a:outerShdw blurRad="38100" dist="38100" dir="2700000" algn="tl">
                    <a:srgbClr val="000000">
                      <a:alpha val="43137"/>
                    </a:srgbClr>
                  </a:outerShdw>
                </a:effectLst>
              </a:defRPr>
            </a:lvl1p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1pPr marL="342900" indent="-342900">
              <a:buClr>
                <a:srgbClr val="00B800"/>
              </a:buClr>
              <a:buFont typeface="Wingdings" pitchFamily="2" charset="2"/>
              <a:buChar char="ü"/>
              <a:defRPr/>
            </a:lvl1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fld id="{E729C4F8-ED48-4B56-B4CA-3A7F11AA8CB9}" type="datetimeFigureOut">
              <a:rPr lang="de-DE" smtClean="0"/>
              <a:t>04.09.2023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9D1735B-F88B-4253-A471-4C2643BE4375}" type="slidenum">
              <a:rPr lang="de-DE" smtClean="0"/>
              <a:t>‹Nr.›</a:t>
            </a:fld>
            <a:endParaRPr lang="de-DE"/>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6336" y="-99392"/>
            <a:ext cx="1429274" cy="1800200"/>
          </a:xfrm>
          <a:prstGeom prst="rect">
            <a:avLst/>
          </a:prstGeom>
        </p:spPr>
      </p:pic>
    </p:spTree>
    <p:extLst>
      <p:ext uri="{BB962C8B-B14F-4D97-AF65-F5344CB8AC3E}">
        <p14:creationId xmlns:p14="http://schemas.microsoft.com/office/powerpoint/2010/main" val="3829078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E729C4F8-ED48-4B56-B4CA-3A7F11AA8CB9}" type="datetimeFigureOut">
              <a:rPr lang="de-DE" smtClean="0"/>
              <a:t>04.09.2023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9D1735B-F88B-4253-A471-4C2643BE4375}" type="slidenum">
              <a:rPr lang="de-DE" smtClean="0"/>
              <a:t>‹Nr.›</a:t>
            </a:fld>
            <a:endParaRPr lang="de-DE"/>
          </a:p>
        </p:txBody>
      </p:sp>
    </p:spTree>
    <p:extLst>
      <p:ext uri="{BB962C8B-B14F-4D97-AF65-F5344CB8AC3E}">
        <p14:creationId xmlns:p14="http://schemas.microsoft.com/office/powerpoint/2010/main" val="165376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995120" cy="1143000"/>
          </a:xfrm>
        </p:spPr>
        <p:txBody>
          <a:bodyPr/>
          <a:lstStyle>
            <a:lvl1pPr algn="l">
              <a:defRPr>
                <a:solidFill>
                  <a:srgbClr val="00B0F0"/>
                </a:solidFill>
                <a:effectLst>
                  <a:outerShdw blurRad="38100" dist="38100" dir="2700000" algn="tl">
                    <a:srgbClr val="000000">
                      <a:alpha val="43137"/>
                    </a:srgbClr>
                  </a:outerShdw>
                </a:effectLst>
              </a:defRPr>
            </a:lvl1pPr>
          </a:lstStyle>
          <a:p>
            <a:r>
              <a:rPr lang="de-DE" dirty="0" smtClean="0"/>
              <a:t>Titelmasterformat durch Klicken bearbeiten</a:t>
            </a:r>
            <a:endParaRPr lang="de-DE" dirty="0"/>
          </a:p>
        </p:txBody>
      </p:sp>
      <p:sp>
        <p:nvSpPr>
          <p:cNvPr id="3" name="Inhaltsplatzhalter 2"/>
          <p:cNvSpPr>
            <a:spLocks noGrp="1"/>
          </p:cNvSpPr>
          <p:nvPr>
            <p:ph sz="half" idx="1"/>
          </p:nvPr>
        </p:nvSpPr>
        <p:spPr>
          <a:xfrm>
            <a:off x="457200" y="1600200"/>
            <a:ext cx="4038600" cy="4525963"/>
          </a:xfrm>
        </p:spPr>
        <p:txBody>
          <a:bodyPr/>
          <a:lstStyle>
            <a:lvl1pPr marL="342900" indent="-342900">
              <a:buClr>
                <a:srgbClr val="00B800"/>
              </a:buClr>
              <a:buFont typeface="Wingdings" pitchFamily="2" charset="2"/>
              <a:buChar char="ü"/>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marL="342900" indent="-342900">
              <a:buClr>
                <a:srgbClr val="00B800"/>
              </a:buClr>
              <a:buFont typeface="Wingdings" pitchFamily="2" charset="2"/>
              <a:buChar char="ü"/>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Datumsplatzhalter 4"/>
          <p:cNvSpPr>
            <a:spLocks noGrp="1"/>
          </p:cNvSpPr>
          <p:nvPr>
            <p:ph type="dt" sz="half" idx="10"/>
          </p:nvPr>
        </p:nvSpPr>
        <p:spPr/>
        <p:txBody>
          <a:bodyPr/>
          <a:lstStyle/>
          <a:p>
            <a:fld id="{E729C4F8-ED48-4B56-B4CA-3A7F11AA8CB9}" type="datetimeFigureOut">
              <a:rPr lang="de-DE" smtClean="0"/>
              <a:t>04.09.2023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9D1735B-F88B-4253-A471-4C2643BE4375}" type="slidenum">
              <a:rPr lang="de-DE" smtClean="0"/>
              <a:t>‹Nr.›</a:t>
            </a:fld>
            <a:endParaRPr lang="de-DE"/>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6336" y="-99392"/>
            <a:ext cx="1429274" cy="1800200"/>
          </a:xfrm>
          <a:prstGeom prst="rect">
            <a:avLst/>
          </a:prstGeom>
        </p:spPr>
      </p:pic>
    </p:spTree>
    <p:extLst>
      <p:ext uri="{BB962C8B-B14F-4D97-AF65-F5344CB8AC3E}">
        <p14:creationId xmlns:p14="http://schemas.microsoft.com/office/powerpoint/2010/main" val="3625991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995120" cy="1143000"/>
          </a:xfrm>
        </p:spPr>
        <p:txBody>
          <a:bodyPr/>
          <a:lstStyle>
            <a:lvl1pPr algn="l">
              <a:defRPr>
                <a:solidFill>
                  <a:srgbClr val="00B0F0"/>
                </a:solidFill>
                <a:effectLst>
                  <a:outerShdw blurRad="38100" dist="38100" dir="2700000" algn="tl">
                    <a:srgbClr val="000000">
                      <a:alpha val="43137"/>
                    </a:srgbClr>
                  </a:outerShdw>
                </a:effectLst>
              </a:defRPr>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marL="342900" indent="-342900">
              <a:buClr>
                <a:srgbClr val="00B800"/>
              </a:buClr>
              <a:buFont typeface="Wingdings" pitchFamily="2" charset="2"/>
              <a:buChar char="ü"/>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marL="342900" indent="-342900">
              <a:buClr>
                <a:srgbClr val="00B800"/>
              </a:buClr>
              <a:buFont typeface="Wingdings" pitchFamily="2" charset="2"/>
              <a:buChar char="ü"/>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Datumsplatzhalter 6"/>
          <p:cNvSpPr>
            <a:spLocks noGrp="1"/>
          </p:cNvSpPr>
          <p:nvPr>
            <p:ph type="dt" sz="half" idx="10"/>
          </p:nvPr>
        </p:nvSpPr>
        <p:spPr/>
        <p:txBody>
          <a:bodyPr/>
          <a:lstStyle/>
          <a:p>
            <a:fld id="{E729C4F8-ED48-4B56-B4CA-3A7F11AA8CB9}" type="datetimeFigureOut">
              <a:rPr lang="de-DE" smtClean="0"/>
              <a:t>04.09.2023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9D1735B-F88B-4253-A471-4C2643BE4375}" type="slidenum">
              <a:rPr lang="de-DE" smtClean="0"/>
              <a:t>‹Nr.›</a:t>
            </a:fld>
            <a:endParaRPr lang="de-DE"/>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6336" y="-99392"/>
            <a:ext cx="1429274" cy="1800200"/>
          </a:xfrm>
          <a:prstGeom prst="rect">
            <a:avLst/>
          </a:prstGeom>
        </p:spPr>
      </p:pic>
    </p:spTree>
    <p:extLst>
      <p:ext uri="{BB962C8B-B14F-4D97-AF65-F5344CB8AC3E}">
        <p14:creationId xmlns:p14="http://schemas.microsoft.com/office/powerpoint/2010/main" val="417630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4328" y="-99392"/>
            <a:ext cx="1429274" cy="1800200"/>
          </a:xfrm>
          <a:prstGeom prst="rect">
            <a:avLst/>
          </a:prstGeom>
        </p:spPr>
      </p:pic>
      <p:sp>
        <p:nvSpPr>
          <p:cNvPr id="2" name="Titel 1"/>
          <p:cNvSpPr>
            <a:spLocks noGrp="1"/>
          </p:cNvSpPr>
          <p:nvPr>
            <p:ph type="title"/>
          </p:nvPr>
        </p:nvSpPr>
        <p:spPr>
          <a:xfrm>
            <a:off x="457200" y="274638"/>
            <a:ext cx="6995120" cy="1143000"/>
          </a:xfrm>
        </p:spPr>
        <p:txBody>
          <a:bodyPr>
            <a:noAutofit/>
          </a:bodyPr>
          <a:lstStyle>
            <a:lvl1pPr algn="l">
              <a:defRPr sz="3600">
                <a:solidFill>
                  <a:srgbClr val="00B0F0"/>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cs typeface="Roboto Medium" panose="02000000000000000000" pitchFamily="2" charset="0"/>
              </a:defRPr>
            </a:lvl1pPr>
          </a:lstStyle>
          <a:p>
            <a:r>
              <a:rPr lang="de-DE" dirty="0" smtClean="0"/>
              <a:t>Titelmasterformat durch Klicken bearbeiten</a:t>
            </a:r>
            <a:endParaRPr lang="de-DE" dirty="0"/>
          </a:p>
        </p:txBody>
      </p:sp>
      <p:sp>
        <p:nvSpPr>
          <p:cNvPr id="3" name="Datumsplatzhalter 2"/>
          <p:cNvSpPr>
            <a:spLocks noGrp="1"/>
          </p:cNvSpPr>
          <p:nvPr>
            <p:ph type="dt" sz="half" idx="10"/>
          </p:nvPr>
        </p:nvSpPr>
        <p:spPr/>
        <p:txBody>
          <a:bodyPr/>
          <a:lstStyle/>
          <a:p>
            <a:fld id="{E729C4F8-ED48-4B56-B4CA-3A7F11AA8CB9}" type="datetimeFigureOut">
              <a:rPr lang="de-DE" smtClean="0"/>
              <a:t>04.09.2023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9D1735B-F88B-4253-A471-4C2643BE4375}" type="slidenum">
              <a:rPr lang="de-DE" smtClean="0"/>
              <a:t>‹Nr.›</a:t>
            </a:fld>
            <a:endParaRPr lang="de-DE"/>
          </a:p>
        </p:txBody>
      </p:sp>
    </p:spTree>
    <p:extLst>
      <p:ext uri="{BB962C8B-B14F-4D97-AF65-F5344CB8AC3E}">
        <p14:creationId xmlns:p14="http://schemas.microsoft.com/office/powerpoint/2010/main" val="2206223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729C4F8-ED48-4B56-B4CA-3A7F11AA8CB9}" type="datetimeFigureOut">
              <a:rPr lang="de-DE" smtClean="0"/>
              <a:t>04.09.2023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9D1735B-F88B-4253-A471-4C2643BE4375}" type="slidenum">
              <a:rPr lang="de-DE" smtClean="0"/>
              <a:t>‹Nr.›</a:t>
            </a:fld>
            <a:endParaRPr lang="de-DE"/>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6336" y="-99392"/>
            <a:ext cx="1429274" cy="1800200"/>
          </a:xfrm>
          <a:prstGeom prst="rect">
            <a:avLst/>
          </a:prstGeom>
        </p:spPr>
      </p:pic>
    </p:spTree>
    <p:extLst>
      <p:ext uri="{BB962C8B-B14F-4D97-AF65-F5344CB8AC3E}">
        <p14:creationId xmlns:p14="http://schemas.microsoft.com/office/powerpoint/2010/main" val="1975508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atin typeface="Roboto Medium" panose="02000000000000000000" pitchFamily="2" charset="0"/>
                <a:ea typeface="Roboto Medium" panose="02000000000000000000" pitchFamily="2" charset="0"/>
                <a:cs typeface="Roboto Medium" panose="02000000000000000000" pitchFamily="2" charset="0"/>
              </a:defRPr>
            </a:lvl1pPr>
          </a:lstStyle>
          <a:p>
            <a:r>
              <a:rPr lang="de-DE" dirty="0" smtClean="0"/>
              <a:t>Titelmasterformat durch Klicken bearbeiten</a:t>
            </a:r>
            <a:endParaRPr lang="de-DE" dirty="0"/>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E729C4F8-ED48-4B56-B4CA-3A7F11AA8CB9}" type="datetimeFigureOut">
              <a:rPr lang="de-DE" smtClean="0"/>
              <a:t>04.09.2023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9D1735B-F88B-4253-A471-4C2643BE4375}" type="slidenum">
              <a:rPr lang="de-DE" smtClean="0"/>
              <a:t>‹Nr.›</a:t>
            </a:fld>
            <a:endParaRPr lang="de-DE"/>
          </a:p>
        </p:txBody>
      </p:sp>
    </p:spTree>
    <p:extLst>
      <p:ext uri="{BB962C8B-B14F-4D97-AF65-F5344CB8AC3E}">
        <p14:creationId xmlns:p14="http://schemas.microsoft.com/office/powerpoint/2010/main" val="2861775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atin typeface="Roboto Medium" panose="02000000000000000000" pitchFamily="2" charset="0"/>
                <a:ea typeface="Roboto Medium" panose="02000000000000000000" pitchFamily="2" charset="0"/>
                <a:cs typeface="Roboto Medium" panose="02000000000000000000" pitchFamily="2" charset="0"/>
              </a:defRPr>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E729C4F8-ED48-4B56-B4CA-3A7F11AA8CB9}" type="datetimeFigureOut">
              <a:rPr lang="de-DE" smtClean="0"/>
              <a:t>04.09.2023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9D1735B-F88B-4253-A471-4C2643BE4375}" type="slidenum">
              <a:rPr lang="de-DE" smtClean="0"/>
              <a:t>‹Nr.›</a:t>
            </a:fld>
            <a:endParaRPr lang="de-DE"/>
          </a:p>
        </p:txBody>
      </p:sp>
    </p:spTree>
    <p:extLst>
      <p:ext uri="{BB962C8B-B14F-4D97-AF65-F5344CB8AC3E}">
        <p14:creationId xmlns:p14="http://schemas.microsoft.com/office/powerpoint/2010/main" val="4106550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995120" cy="1143000"/>
          </a:xfrm>
        </p:spPr>
        <p:txBody>
          <a:bodyPr>
            <a:noAutofit/>
          </a:bodyPr>
          <a:lstStyle>
            <a:lvl1pPr algn="l">
              <a:defRPr sz="3600">
                <a:solidFill>
                  <a:srgbClr val="00B0F0"/>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cs typeface="Roboto Medium" panose="02000000000000000000" pitchFamily="2" charset="0"/>
              </a:defRPr>
            </a:lvl1pPr>
          </a:lstStyle>
          <a:p>
            <a:r>
              <a:rPr lang="de-DE" dirty="0" smtClean="0"/>
              <a:t>Titelmasterformat durch Klicken bearbeiten</a:t>
            </a:r>
            <a:endParaRPr lang="de-DE" dirty="0"/>
          </a:p>
        </p:txBody>
      </p:sp>
      <p:sp>
        <p:nvSpPr>
          <p:cNvPr id="3" name="Vertikaler Textplatzhalter 2"/>
          <p:cNvSpPr>
            <a:spLocks noGrp="1"/>
          </p:cNvSpPr>
          <p:nvPr>
            <p:ph type="body" orient="vert" idx="1"/>
          </p:nvPr>
        </p:nvSpPr>
        <p:spPr/>
        <p:txBody>
          <a:bodyPr vert="eaVert"/>
          <a:lstStyle>
            <a:lvl1pPr marL="342900" indent="-342900">
              <a:buClr>
                <a:srgbClr val="00B800"/>
              </a:buClr>
              <a:buFont typeface="Wingdings" pitchFamily="2" charset="2"/>
              <a:buChar char="ü"/>
              <a:defRPr/>
            </a:lvl1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fld id="{E729C4F8-ED48-4B56-B4CA-3A7F11AA8CB9}" type="datetimeFigureOut">
              <a:rPr lang="de-DE" smtClean="0"/>
              <a:t>04.09.2023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9D1735B-F88B-4253-A471-4C2643BE4375}" type="slidenum">
              <a:rPr lang="de-DE" smtClean="0"/>
              <a:t>‹Nr.›</a:t>
            </a:fld>
            <a:endParaRPr lang="de-DE"/>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6336" y="-99392"/>
            <a:ext cx="1429274" cy="1800200"/>
          </a:xfrm>
          <a:prstGeom prst="rect">
            <a:avLst/>
          </a:prstGeom>
        </p:spPr>
      </p:pic>
    </p:spTree>
    <p:extLst>
      <p:ext uri="{BB962C8B-B14F-4D97-AF65-F5344CB8AC3E}">
        <p14:creationId xmlns:p14="http://schemas.microsoft.com/office/powerpoint/2010/main" val="2183593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normAutofit/>
          </a:bodyPr>
          <a:lstStyle>
            <a:lvl1pPr algn="l">
              <a:defRPr sz="3600">
                <a:solidFill>
                  <a:srgbClr val="00B0F0"/>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cs typeface="Roboto Medium" panose="02000000000000000000" pitchFamily="2" charset="0"/>
              </a:defRPr>
            </a:lvl1p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lvl1pPr marL="342900" indent="-342900">
              <a:buClr>
                <a:srgbClr val="00B800"/>
              </a:buClr>
              <a:buFont typeface="Wingdings" pitchFamily="2" charset="2"/>
              <a:buChar char="ü"/>
              <a:defRPr/>
            </a:lvl1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p>
            <a:fld id="{E729C4F8-ED48-4B56-B4CA-3A7F11AA8CB9}" type="datetimeFigureOut">
              <a:rPr lang="de-DE" smtClean="0"/>
              <a:t>04.09.2023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9D1735B-F88B-4253-A471-4C2643BE4375}" type="slidenum">
              <a:rPr lang="de-DE" smtClean="0"/>
              <a:t>‹Nr.›</a:t>
            </a:fld>
            <a:endParaRPr lang="de-DE"/>
          </a:p>
        </p:txBody>
      </p:sp>
    </p:spTree>
    <p:extLst>
      <p:ext uri="{BB962C8B-B14F-4D97-AF65-F5344CB8AC3E}">
        <p14:creationId xmlns:p14="http://schemas.microsoft.com/office/powerpoint/2010/main" val="2483281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6995120" cy="1143000"/>
          </a:xfrm>
          <a:prstGeom prst="rect">
            <a:avLst/>
          </a:prstGeom>
        </p:spPr>
        <p:txBody>
          <a:bodyPr vert="horz" lIns="91440" tIns="45720" rIns="91440" bIns="45720" rtlCol="0" anchor="ctr">
            <a:noAutofit/>
          </a:bodyPr>
          <a:lstStyle/>
          <a:p>
            <a:r>
              <a:rPr lang="de-DE" dirty="0" smtClean="0"/>
              <a:t>Titelmasterformat durch Klicken bearbeiten</a:t>
            </a:r>
            <a:endParaRPr lang="de-DE" dirty="0"/>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29C4F8-ED48-4B56-B4CA-3A7F11AA8CB9}" type="datetimeFigureOut">
              <a:rPr lang="de-DE" smtClean="0"/>
              <a:t>04.09.2023</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D1735B-F88B-4253-A471-4C2643BE4375}" type="slidenum">
              <a:rPr lang="de-DE" smtClean="0"/>
              <a:t>‹Nr.›</a:t>
            </a:fld>
            <a:endParaRPr lang="de-DE"/>
          </a:p>
        </p:txBody>
      </p:sp>
      <p:grpSp>
        <p:nvGrpSpPr>
          <p:cNvPr id="7" name="Group 83"/>
          <p:cNvGrpSpPr>
            <a:grpSpLocks/>
          </p:cNvGrpSpPr>
          <p:nvPr userDrawn="1"/>
        </p:nvGrpSpPr>
        <p:grpSpPr bwMode="auto">
          <a:xfrm>
            <a:off x="-468313" y="6448425"/>
            <a:ext cx="10066338" cy="360363"/>
            <a:chOff x="0" y="3924"/>
            <a:chExt cx="6341" cy="227"/>
          </a:xfrm>
        </p:grpSpPr>
        <p:pic>
          <p:nvPicPr>
            <p:cNvPr id="8" name="Picture 73"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4"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30"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5"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270"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6"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900"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7"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535"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8"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165"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9"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805"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0"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435"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1"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074" y="3924"/>
              <a:ext cx="637" cy="2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2" descr="kinderket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704" y="3924"/>
              <a:ext cx="637" cy="2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11179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rgbClr val="008AE8"/>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cs typeface="Roboto Medium" panose="02000000000000000000" pitchFamily="2" charset="0"/>
        </a:defRPr>
      </a:lvl1pPr>
    </p:titleStyle>
    <p:bodyStyle>
      <a:lvl1pPr marL="342900" indent="-342900" algn="l" defTabSz="914400" rtl="0" eaLnBrk="1" latinLnBrk="0" hangingPunct="1">
        <a:spcBef>
          <a:spcPct val="20000"/>
        </a:spcBef>
        <a:buClr>
          <a:srgbClr val="00B800"/>
        </a:buClr>
        <a:buFont typeface="Wingdings" pitchFamily="2" charset="2"/>
        <a:buChar char="ü"/>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6.gif"/><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784" y="4437112"/>
            <a:ext cx="13231446" cy="2362758"/>
          </a:xfrm>
          <a:prstGeom prst="rect">
            <a:avLst/>
          </a:prstGeom>
        </p:spPr>
      </p:pic>
      <p:sp>
        <p:nvSpPr>
          <p:cNvPr id="2" name="Titel 1"/>
          <p:cNvSpPr>
            <a:spLocks noGrp="1"/>
          </p:cNvSpPr>
          <p:nvPr>
            <p:ph type="ctrTitle"/>
          </p:nvPr>
        </p:nvSpPr>
        <p:spPr>
          <a:xfrm>
            <a:off x="3062064" y="2348880"/>
            <a:ext cx="5326360" cy="1470025"/>
          </a:xfrm>
        </p:spPr>
        <p:txBody>
          <a:bodyPr>
            <a:normAutofit/>
          </a:bodyPr>
          <a:lstStyle/>
          <a:p>
            <a:pPr algn="r"/>
            <a:r>
              <a:rPr lang="de-DE" sz="6000" b="1" dirty="0" smtClean="0"/>
              <a:t>Schulkonzept</a:t>
            </a:r>
            <a:endParaRPr lang="de-DE" sz="2800" dirty="0"/>
          </a:p>
        </p:txBody>
      </p:sp>
      <p:sp>
        <p:nvSpPr>
          <p:cNvPr id="3" name="Untertitel 2"/>
          <p:cNvSpPr>
            <a:spLocks noGrp="1"/>
          </p:cNvSpPr>
          <p:nvPr>
            <p:ph type="subTitle" idx="1"/>
          </p:nvPr>
        </p:nvSpPr>
        <p:spPr>
          <a:xfrm>
            <a:off x="1119287" y="3818905"/>
            <a:ext cx="7269137" cy="1008112"/>
          </a:xfrm>
        </p:spPr>
        <p:txBody>
          <a:bodyPr/>
          <a:lstStyle/>
          <a:p>
            <a:pPr algn="r">
              <a:lnSpc>
                <a:spcPts val="5800"/>
              </a:lnSpc>
            </a:pPr>
            <a:r>
              <a:rPr lang="de-DE" sz="4400" dirty="0" smtClean="0">
                <a:solidFill>
                  <a:srgbClr val="00B050"/>
                </a:solidFill>
              </a:rPr>
              <a:t>Individuelle Förderung</a:t>
            </a:r>
            <a:endParaRPr lang="de-DE" sz="4400" dirty="0">
              <a:solidFill>
                <a:srgbClr val="00B050"/>
              </a:solidFill>
            </a:endParaRPr>
          </a:p>
        </p:txBody>
      </p:sp>
      <p:sp>
        <p:nvSpPr>
          <p:cNvPr id="7" name="Textfeld 6"/>
          <p:cNvSpPr txBox="1"/>
          <p:nvPr/>
        </p:nvSpPr>
        <p:spPr>
          <a:xfrm>
            <a:off x="6012160" y="6011996"/>
            <a:ext cx="3096344" cy="369332"/>
          </a:xfrm>
          <a:prstGeom prst="rect">
            <a:avLst/>
          </a:prstGeom>
          <a:noFill/>
        </p:spPr>
        <p:txBody>
          <a:bodyPr wrap="square" rtlCol="0">
            <a:spAutoFit/>
          </a:bodyPr>
          <a:lstStyle/>
          <a:p>
            <a:pPr algn="ctr"/>
            <a:r>
              <a:rPr lang="de-DE" b="1" dirty="0" smtClean="0">
                <a:solidFill>
                  <a:srgbClr val="002060"/>
                </a:solidFill>
              </a:rPr>
              <a:t>www.promenadenschule.de</a:t>
            </a:r>
            <a:endParaRPr lang="de-DE" b="1" dirty="0">
              <a:solidFill>
                <a:srgbClr val="002060"/>
              </a:solidFill>
            </a:endParaRPr>
          </a:p>
        </p:txBody>
      </p:sp>
      <p:sp>
        <p:nvSpPr>
          <p:cNvPr id="8" name="Titel 1"/>
          <p:cNvSpPr txBox="1">
            <a:spLocks/>
          </p:cNvSpPr>
          <p:nvPr/>
        </p:nvSpPr>
        <p:spPr>
          <a:xfrm>
            <a:off x="1869284" y="1094879"/>
            <a:ext cx="576064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r>
              <a:rPr lang="de-DE" sz="3200" b="0" kern="600" spc="100" dirty="0" smtClean="0">
                <a:solidFill>
                  <a:schemeClr val="bg1">
                    <a:lumMod val="65000"/>
                  </a:schemeClr>
                </a:solidFill>
                <a:effectLst/>
                <a:latin typeface="Roboto Black" panose="02000000000000000000" pitchFamily="2" charset="0"/>
                <a:ea typeface="Roboto Black" panose="02000000000000000000" pitchFamily="2" charset="0"/>
                <a:cs typeface="Roboto Black" panose="02000000000000000000" pitchFamily="2" charset="0"/>
              </a:rPr>
              <a:t>GG Jülich</a:t>
            </a:r>
            <a:endParaRPr lang="de-DE" sz="3200" b="0" kern="600" spc="100" dirty="0">
              <a:solidFill>
                <a:schemeClr val="bg1">
                  <a:lumMod val="65000"/>
                </a:schemeClr>
              </a:solidFill>
              <a:effectLst/>
              <a:latin typeface="Roboto Black" panose="02000000000000000000" pitchFamily="2" charset="0"/>
              <a:ea typeface="Roboto Black" panose="02000000000000000000" pitchFamily="2" charset="0"/>
              <a:cs typeface="Roboto Black" panose="02000000000000000000" pitchFamily="2" charset="0"/>
            </a:endParaRPr>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216" y="178621"/>
            <a:ext cx="1642142" cy="2068311"/>
          </a:xfrm>
          <a:prstGeom prst="rect">
            <a:avLst/>
          </a:prstGeom>
        </p:spPr>
      </p:pic>
      <p:sp>
        <p:nvSpPr>
          <p:cNvPr id="10" name="Titel 1"/>
          <p:cNvSpPr txBox="1">
            <a:spLocks/>
          </p:cNvSpPr>
          <p:nvPr/>
        </p:nvSpPr>
        <p:spPr>
          <a:xfrm>
            <a:off x="1835696" y="596692"/>
            <a:ext cx="7560840" cy="14700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r>
              <a:rPr lang="de-DE" sz="6000" spc="100" dirty="0" smtClean="0">
                <a:solidFill>
                  <a:srgbClr val="00B0F0"/>
                </a:solidFill>
                <a:latin typeface="Gloria Hallelujah" panose="02000000000000000000" pitchFamily="2" charset="0"/>
              </a:rPr>
              <a:t>Promenadenschule</a:t>
            </a:r>
            <a:endParaRPr lang="de-DE" sz="3600" spc="100" dirty="0">
              <a:solidFill>
                <a:srgbClr val="00B0F0"/>
              </a:solidFill>
              <a:latin typeface="Gloria Hallelujah" panose="02000000000000000000" pitchFamily="2" charset="0"/>
            </a:endParaRPr>
          </a:p>
        </p:txBody>
      </p:sp>
    </p:spTree>
    <p:extLst>
      <p:ext uri="{BB962C8B-B14F-4D97-AF65-F5344CB8AC3E}">
        <p14:creationId xmlns:p14="http://schemas.microsoft.com/office/powerpoint/2010/main" val="3517870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1547664" y="1870953"/>
            <a:ext cx="6057478" cy="2782183"/>
            <a:chOff x="356186" y="2564904"/>
            <a:chExt cx="6057478" cy="2782183"/>
          </a:xfrm>
        </p:grpSpPr>
        <p:sp>
          <p:nvSpPr>
            <p:cNvPr id="11" name="Textfeld 10"/>
            <p:cNvSpPr txBox="1"/>
            <p:nvPr/>
          </p:nvSpPr>
          <p:spPr>
            <a:xfrm>
              <a:off x="500202" y="2564904"/>
              <a:ext cx="4032299" cy="646331"/>
            </a:xfrm>
            <a:prstGeom prst="rect">
              <a:avLst/>
            </a:prstGeom>
            <a:noFill/>
          </p:spPr>
          <p:txBody>
            <a:bodyPr wrap="square" rtlCol="0">
              <a:spAutoFit/>
            </a:bodyPr>
            <a:lstStyle/>
            <a:p>
              <a:r>
                <a:rPr lang="de-DE" sz="3600" b="1" dirty="0" smtClean="0">
                  <a:solidFill>
                    <a:srgbClr val="008AE8"/>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cs typeface="Roboto Medium" panose="02000000000000000000" pitchFamily="2" charset="0"/>
                </a:rPr>
                <a:t>Unser Ziel:</a:t>
              </a:r>
              <a:endParaRPr lang="de-DE" sz="3600" b="1" dirty="0">
                <a:solidFill>
                  <a:srgbClr val="008AE8"/>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cs typeface="Roboto Medium" panose="02000000000000000000" pitchFamily="2" charset="0"/>
              </a:endParaRPr>
            </a:p>
          </p:txBody>
        </p:sp>
        <p:sp>
          <p:nvSpPr>
            <p:cNvPr id="12" name="Textfeld 11"/>
            <p:cNvSpPr txBox="1"/>
            <p:nvPr/>
          </p:nvSpPr>
          <p:spPr>
            <a:xfrm>
              <a:off x="356186" y="3284984"/>
              <a:ext cx="6057478" cy="2062103"/>
            </a:xfrm>
            <a:prstGeom prst="rect">
              <a:avLst/>
            </a:prstGeom>
            <a:noFill/>
          </p:spPr>
          <p:txBody>
            <a:bodyPr wrap="square" rtlCol="0">
              <a:spAutoFit/>
            </a:bodyPr>
            <a:lstStyle/>
            <a:p>
              <a:pPr algn="ctr"/>
              <a:r>
                <a:rPr lang="de-DE" sz="3200" dirty="0" smtClean="0">
                  <a:solidFill>
                    <a:srgbClr val="00B800"/>
                  </a:solidFill>
                </a:rPr>
                <a:t>Jedes</a:t>
              </a:r>
              <a:r>
                <a:rPr lang="de-DE" sz="3200" dirty="0" smtClean="0"/>
                <a:t> Kind soll so gut wie möglich </a:t>
              </a:r>
              <a:r>
                <a:rPr lang="de-DE" sz="3200" b="1" dirty="0" smtClean="0">
                  <a:solidFill>
                    <a:srgbClr val="00B800"/>
                  </a:solidFill>
                </a:rPr>
                <a:t>seine</a:t>
              </a:r>
              <a:r>
                <a:rPr lang="de-DE" sz="3200" dirty="0" smtClean="0"/>
                <a:t> Fähigkeiten entwickeln und die </a:t>
              </a:r>
              <a:r>
                <a:rPr lang="de-DE" sz="3200" dirty="0" smtClean="0">
                  <a:solidFill>
                    <a:srgbClr val="00B800"/>
                  </a:solidFill>
                </a:rPr>
                <a:t>Inhalte der Grundschule</a:t>
              </a:r>
              <a:r>
                <a:rPr lang="de-DE" sz="3200" dirty="0" smtClean="0"/>
                <a:t> erlernen.</a:t>
              </a:r>
              <a:endParaRPr lang="de-DE" sz="3200" dirty="0"/>
            </a:p>
          </p:txBody>
        </p:sp>
      </p:grpSp>
      <p:sp>
        <p:nvSpPr>
          <p:cNvPr id="5" name="Textfeld 4"/>
          <p:cNvSpPr txBox="1"/>
          <p:nvPr/>
        </p:nvSpPr>
        <p:spPr>
          <a:xfrm>
            <a:off x="6012160" y="6011996"/>
            <a:ext cx="3096344" cy="369332"/>
          </a:xfrm>
          <a:prstGeom prst="rect">
            <a:avLst/>
          </a:prstGeom>
          <a:noFill/>
        </p:spPr>
        <p:txBody>
          <a:bodyPr wrap="square" rtlCol="0">
            <a:spAutoFit/>
          </a:bodyPr>
          <a:lstStyle/>
          <a:p>
            <a:pPr algn="ctr"/>
            <a:r>
              <a:rPr lang="de-DE" b="1" dirty="0" smtClean="0">
                <a:solidFill>
                  <a:srgbClr val="002060"/>
                </a:solidFill>
              </a:rPr>
              <a:t>www.promenadenschule.de</a:t>
            </a:r>
            <a:endParaRPr lang="de-DE" b="1" dirty="0">
              <a:solidFill>
                <a:srgbClr val="002060"/>
              </a:solidFill>
            </a:endParaRPr>
          </a:p>
        </p:txBody>
      </p:sp>
    </p:spTree>
    <p:extLst>
      <p:ext uri="{BB962C8B-B14F-4D97-AF65-F5344CB8AC3E}">
        <p14:creationId xmlns:p14="http://schemas.microsoft.com/office/powerpoint/2010/main" val="429134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Dieses Ziel erreichen die Kinder:</a:t>
            </a:r>
            <a:endParaRPr lang="de-DE" dirty="0"/>
          </a:p>
        </p:txBody>
      </p:sp>
      <p:sp>
        <p:nvSpPr>
          <p:cNvPr id="3" name="Inhaltsplatzhalter 2"/>
          <p:cNvSpPr>
            <a:spLocks noGrp="1"/>
          </p:cNvSpPr>
          <p:nvPr>
            <p:ph idx="1"/>
          </p:nvPr>
        </p:nvSpPr>
        <p:spPr>
          <a:xfrm>
            <a:off x="961256" y="1600201"/>
            <a:ext cx="7211144" cy="4061048"/>
          </a:xfrm>
        </p:spPr>
        <p:txBody>
          <a:bodyPr>
            <a:normAutofit/>
          </a:bodyPr>
          <a:lstStyle/>
          <a:p>
            <a:pPr>
              <a:lnSpc>
                <a:spcPct val="170000"/>
              </a:lnSpc>
            </a:pPr>
            <a:r>
              <a:rPr lang="de-DE" dirty="0" smtClean="0"/>
              <a:t>auf </a:t>
            </a:r>
            <a:r>
              <a:rPr lang="de-DE" b="1" i="1" dirty="0" smtClean="0">
                <a:solidFill>
                  <a:srgbClr val="00B800"/>
                </a:solidFill>
              </a:rPr>
              <a:t>verschiedenen</a:t>
            </a:r>
            <a:r>
              <a:rPr lang="de-DE" dirty="0" smtClean="0"/>
              <a:t> Wegen</a:t>
            </a:r>
          </a:p>
          <a:p>
            <a:pPr>
              <a:lnSpc>
                <a:spcPct val="170000"/>
              </a:lnSpc>
            </a:pPr>
            <a:r>
              <a:rPr lang="de-DE" dirty="0"/>
              <a:t>i</a:t>
            </a:r>
            <a:r>
              <a:rPr lang="de-DE" dirty="0" smtClean="0"/>
              <a:t>n ihrem </a:t>
            </a:r>
            <a:r>
              <a:rPr lang="de-DE" b="1" i="1" dirty="0" smtClean="0">
                <a:solidFill>
                  <a:srgbClr val="00B800"/>
                </a:solidFill>
              </a:rPr>
              <a:t>eigenen</a:t>
            </a:r>
            <a:r>
              <a:rPr lang="de-DE" dirty="0" smtClean="0"/>
              <a:t> Tempo</a:t>
            </a:r>
          </a:p>
          <a:p>
            <a:pPr>
              <a:lnSpc>
                <a:spcPct val="170000"/>
              </a:lnSpc>
            </a:pPr>
            <a:r>
              <a:rPr lang="de-DE" dirty="0" smtClean="0"/>
              <a:t>mit </a:t>
            </a:r>
            <a:r>
              <a:rPr lang="de-DE" b="1" i="1" dirty="0" smtClean="0">
                <a:solidFill>
                  <a:srgbClr val="00B800"/>
                </a:solidFill>
              </a:rPr>
              <a:t>individueller</a:t>
            </a:r>
            <a:r>
              <a:rPr lang="de-DE" dirty="0" smtClean="0"/>
              <a:t> Förderung</a:t>
            </a:r>
          </a:p>
          <a:p>
            <a:pPr>
              <a:lnSpc>
                <a:spcPct val="170000"/>
              </a:lnSpc>
            </a:pPr>
            <a:r>
              <a:rPr lang="de-DE" dirty="0"/>
              <a:t>m</a:t>
            </a:r>
            <a:r>
              <a:rPr lang="de-DE" dirty="0" smtClean="0"/>
              <a:t>it für sie </a:t>
            </a:r>
            <a:r>
              <a:rPr lang="de-DE" b="1" i="1" dirty="0" smtClean="0">
                <a:solidFill>
                  <a:srgbClr val="00B800"/>
                </a:solidFill>
              </a:rPr>
              <a:t>geeignetem</a:t>
            </a:r>
            <a:r>
              <a:rPr lang="de-DE" dirty="0" smtClean="0"/>
              <a:t> Material</a:t>
            </a:r>
            <a:endParaRPr lang="de-DE" dirty="0"/>
          </a:p>
        </p:txBody>
      </p:sp>
    </p:spTree>
    <p:extLst>
      <p:ext uri="{BB962C8B-B14F-4D97-AF65-F5344CB8AC3E}">
        <p14:creationId xmlns:p14="http://schemas.microsoft.com/office/powerpoint/2010/main" val="409194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a:extLst>
              <a:ext uri="{28A0092B-C50C-407E-A947-70E740481C1C}">
                <a14:useLocalDpi xmlns:a14="http://schemas.microsoft.com/office/drawing/2010/main" val="0"/>
              </a:ext>
            </a:extLst>
          </a:blip>
          <a:srcRect b="68900"/>
          <a:stretch/>
        </p:blipFill>
        <p:spPr>
          <a:xfrm>
            <a:off x="768424" y="188640"/>
            <a:ext cx="7620000" cy="1777380"/>
          </a:xfrm>
          <a:prstGeom prst="rect">
            <a:avLst/>
          </a:prstGeom>
        </p:spPr>
      </p:pic>
      <p:pic>
        <p:nvPicPr>
          <p:cNvPr id="12" name="Grafik 11"/>
          <p:cNvPicPr>
            <a:picLocks noChangeAspect="1"/>
          </p:cNvPicPr>
          <p:nvPr/>
        </p:nvPicPr>
        <p:blipFill rotWithShape="1">
          <a:blip r:embed="rId4">
            <a:extLst>
              <a:ext uri="{28A0092B-C50C-407E-A947-70E740481C1C}">
                <a14:useLocalDpi xmlns:a14="http://schemas.microsoft.com/office/drawing/2010/main" val="0"/>
              </a:ext>
            </a:extLst>
          </a:blip>
          <a:srcRect l="9365" t="29840" r="9365" b="42440"/>
          <a:stretch/>
        </p:blipFill>
        <p:spPr>
          <a:xfrm>
            <a:off x="1547664" y="1867644"/>
            <a:ext cx="6192688" cy="1584176"/>
          </a:xfrm>
          <a:prstGeom prst="rect">
            <a:avLst/>
          </a:prstGeom>
        </p:spPr>
      </p:pic>
      <p:pic>
        <p:nvPicPr>
          <p:cNvPr id="13" name="Grafik 12"/>
          <p:cNvPicPr>
            <a:picLocks noChangeAspect="1"/>
          </p:cNvPicPr>
          <p:nvPr/>
        </p:nvPicPr>
        <p:blipFill rotWithShape="1">
          <a:blip r:embed="rId5">
            <a:extLst>
              <a:ext uri="{28A0092B-C50C-407E-A947-70E740481C1C}">
                <a14:useLocalDpi xmlns:a14="http://schemas.microsoft.com/office/drawing/2010/main" val="0"/>
              </a:ext>
            </a:extLst>
          </a:blip>
          <a:srcRect l="14061" t="56300" r="59535"/>
          <a:stretch/>
        </p:blipFill>
        <p:spPr>
          <a:xfrm>
            <a:off x="1907704" y="3379811"/>
            <a:ext cx="2016224" cy="2524877"/>
          </a:xfrm>
          <a:prstGeom prst="rect">
            <a:avLst/>
          </a:prstGeom>
        </p:spPr>
      </p:pic>
      <p:pic>
        <p:nvPicPr>
          <p:cNvPr id="14" name="Grafik 13"/>
          <p:cNvPicPr>
            <a:picLocks noChangeAspect="1"/>
          </p:cNvPicPr>
          <p:nvPr/>
        </p:nvPicPr>
        <p:blipFill rotWithShape="1">
          <a:blip r:embed="rId6">
            <a:extLst>
              <a:ext uri="{28A0092B-C50C-407E-A947-70E740481C1C}">
                <a14:useLocalDpi xmlns:a14="http://schemas.microsoft.com/office/drawing/2010/main" val="0"/>
              </a:ext>
            </a:extLst>
          </a:blip>
          <a:srcRect l="35825" t="55040" r="36770"/>
          <a:stretch/>
        </p:blipFill>
        <p:spPr>
          <a:xfrm>
            <a:off x="3563888" y="3307804"/>
            <a:ext cx="2088232" cy="2569468"/>
          </a:xfrm>
          <a:prstGeom prst="rect">
            <a:avLst/>
          </a:prstGeom>
        </p:spPr>
      </p:pic>
      <p:pic>
        <p:nvPicPr>
          <p:cNvPr id="15" name="Grafik 14"/>
          <p:cNvPicPr>
            <a:picLocks noChangeAspect="1"/>
          </p:cNvPicPr>
          <p:nvPr/>
        </p:nvPicPr>
        <p:blipFill rotWithShape="1">
          <a:blip r:embed="rId7">
            <a:extLst>
              <a:ext uri="{28A0092B-C50C-407E-A947-70E740481C1C}">
                <a14:useLocalDpi xmlns:a14="http://schemas.microsoft.com/office/drawing/2010/main" val="0"/>
              </a:ext>
            </a:extLst>
          </a:blip>
          <a:srcRect l="58505" t="56300" r="15980"/>
          <a:stretch/>
        </p:blipFill>
        <p:spPr>
          <a:xfrm>
            <a:off x="5292080" y="3379812"/>
            <a:ext cx="1944216" cy="2497460"/>
          </a:xfrm>
          <a:prstGeom prst="rect">
            <a:avLst/>
          </a:prstGeom>
        </p:spPr>
      </p:pic>
      <p:sp>
        <p:nvSpPr>
          <p:cNvPr id="2" name="Rechteck 1"/>
          <p:cNvSpPr/>
          <p:nvPr/>
        </p:nvSpPr>
        <p:spPr>
          <a:xfrm>
            <a:off x="1043608" y="5805264"/>
            <a:ext cx="7200800" cy="57606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chemeClr val="bg1"/>
                </a:solidFill>
                <a:effectLst>
                  <a:outerShdw blurRad="38100" dist="38100" dir="2700000" algn="tl">
                    <a:srgbClr val="000000">
                      <a:alpha val="43137"/>
                    </a:srgbClr>
                  </a:outerShdw>
                </a:effectLst>
              </a:rPr>
              <a:t>FLEX </a:t>
            </a:r>
            <a:r>
              <a:rPr lang="de-DE" b="1" dirty="0">
                <a:solidFill>
                  <a:schemeClr val="bg1"/>
                </a:solidFill>
                <a:effectLst>
                  <a:outerShdw blurRad="38100" dist="38100" dir="2700000" algn="tl">
                    <a:srgbClr val="000000">
                      <a:alpha val="43137"/>
                    </a:srgbClr>
                  </a:outerShdw>
                </a:effectLst>
              </a:rPr>
              <a:t>(</a:t>
            </a:r>
            <a:r>
              <a:rPr lang="de-DE" b="1" dirty="0" smtClean="0">
                <a:solidFill>
                  <a:schemeClr val="bg1"/>
                </a:solidFill>
                <a:effectLst>
                  <a:outerShdw blurRad="38100" dist="38100" dir="2700000" algn="tl">
                    <a:srgbClr val="000000">
                      <a:alpha val="43137"/>
                    </a:srgbClr>
                  </a:outerShdw>
                </a:effectLst>
              </a:rPr>
              <a:t>jahrgangsgemischt 1. und 2. Schuljahr) / 3.Schuljahr / 4. Schuljahr</a:t>
            </a:r>
            <a:endParaRPr lang="de-DE" b="1" dirty="0">
              <a:solidFill>
                <a:schemeClr val="bg1"/>
              </a:solidFill>
              <a:effectLst>
                <a:outerShdw blurRad="38100" dist="38100" dir="2700000" algn="tl">
                  <a:srgbClr val="000000">
                    <a:alpha val="43137"/>
                  </a:srgbClr>
                </a:outerShdw>
              </a:effectLst>
            </a:endParaRPr>
          </a:p>
        </p:txBody>
      </p:sp>
      <p:sp>
        <p:nvSpPr>
          <p:cNvPr id="3" name="Textfeld 2"/>
          <p:cNvSpPr txBox="1"/>
          <p:nvPr/>
        </p:nvSpPr>
        <p:spPr>
          <a:xfrm>
            <a:off x="323528" y="260648"/>
            <a:ext cx="3240360" cy="646331"/>
          </a:xfrm>
          <a:prstGeom prst="rect">
            <a:avLst/>
          </a:prstGeom>
          <a:noFill/>
        </p:spPr>
        <p:txBody>
          <a:bodyPr wrap="square" rtlCol="0">
            <a:spAutoFit/>
          </a:bodyPr>
          <a:lstStyle/>
          <a:p>
            <a:r>
              <a:rPr lang="de-DE" sz="3600" b="1" dirty="0" smtClean="0">
                <a:solidFill>
                  <a:srgbClr val="00B0F0"/>
                </a:solidFill>
                <a:effectLst>
                  <a:outerShdw blurRad="38100" dist="38100" dir="2700000" algn="tl">
                    <a:srgbClr val="000000">
                      <a:alpha val="43137"/>
                    </a:srgbClr>
                  </a:outerShdw>
                </a:effectLst>
                <a:latin typeface="Roboto Medium"/>
              </a:rPr>
              <a:t>Das Konzept</a:t>
            </a:r>
            <a:endParaRPr lang="de-DE" sz="3600" b="1" dirty="0">
              <a:solidFill>
                <a:srgbClr val="00B0F0"/>
              </a:solidFill>
              <a:effectLst>
                <a:outerShdw blurRad="38100" dist="38100" dir="2700000" algn="tl">
                  <a:srgbClr val="000000">
                    <a:alpha val="43137"/>
                  </a:srgbClr>
                </a:outerShdw>
              </a:effectLst>
              <a:latin typeface="Roboto Medium"/>
            </a:endParaRPr>
          </a:p>
        </p:txBody>
      </p:sp>
    </p:spTree>
    <p:extLst>
      <p:ext uri="{BB962C8B-B14F-4D97-AF65-F5344CB8AC3E}">
        <p14:creationId xmlns:p14="http://schemas.microsoft.com/office/powerpoint/2010/main" val="147831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500"/>
                            </p:stCondLst>
                            <p:childTnLst>
                              <p:par>
                                <p:cTn id="33" presetID="10" presetClass="entr" presetSubtype="0" fill="hold" nodeType="afterEffect">
                                  <p:stCondLst>
                                    <p:cond delay="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lstStyle/>
          <a:p>
            <a:r>
              <a:rPr lang="de-DE" dirty="0" smtClean="0">
                <a:solidFill>
                  <a:srgbClr val="FF0000"/>
                </a:solidFill>
              </a:rPr>
              <a:t>Individuelles Lernen:</a:t>
            </a:r>
            <a:endParaRPr lang="de-DE" dirty="0">
              <a:solidFill>
                <a:srgbClr val="FF0000"/>
              </a:solidFill>
            </a:endParaRPr>
          </a:p>
        </p:txBody>
      </p:sp>
      <p:sp>
        <p:nvSpPr>
          <p:cNvPr id="10" name="Rectangle 3"/>
          <p:cNvSpPr>
            <a:spLocks noGrp="1" noChangeArrowheads="1"/>
          </p:cNvSpPr>
          <p:nvPr>
            <p:ph sz="half" idx="1"/>
          </p:nvPr>
        </p:nvSpPr>
        <p:spPr>
          <a:xfrm>
            <a:off x="395536" y="1275447"/>
            <a:ext cx="6995120" cy="49636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eaLnBrk="1" hangingPunct="1">
              <a:lnSpc>
                <a:spcPct val="90000"/>
              </a:lnSpc>
              <a:buSzTx/>
            </a:pPr>
            <a:r>
              <a:rPr lang="de-DE" dirty="0" smtClean="0"/>
              <a:t>im Klassenverband </a:t>
            </a:r>
          </a:p>
          <a:p>
            <a:pPr marL="0" indent="0" eaLnBrk="1" hangingPunct="1">
              <a:lnSpc>
                <a:spcPct val="90000"/>
              </a:lnSpc>
              <a:buSzTx/>
              <a:buNone/>
            </a:pPr>
            <a:r>
              <a:rPr lang="de-DE" dirty="0"/>
              <a:t>	</a:t>
            </a:r>
            <a:r>
              <a:rPr lang="de-DE" dirty="0" smtClean="0"/>
              <a:t>(</a:t>
            </a:r>
            <a:r>
              <a:rPr lang="de-DE" sz="2800" dirty="0" smtClean="0">
                <a:effectLst/>
              </a:rPr>
              <a:t>jahrgangsgemischt in der Flex)</a:t>
            </a:r>
          </a:p>
          <a:p>
            <a:pPr eaLnBrk="1" hangingPunct="1">
              <a:lnSpc>
                <a:spcPct val="90000"/>
              </a:lnSpc>
              <a:buSzTx/>
            </a:pPr>
            <a:r>
              <a:rPr lang="de-DE" sz="2800" dirty="0" smtClean="0">
                <a:effectLst/>
              </a:rPr>
              <a:t>jeden Tag</a:t>
            </a:r>
          </a:p>
          <a:p>
            <a:pPr eaLnBrk="1" hangingPunct="1">
              <a:lnSpc>
                <a:spcPct val="90000"/>
              </a:lnSpc>
              <a:buSzTx/>
            </a:pPr>
            <a:r>
              <a:rPr lang="de-DE" sz="2800" dirty="0" smtClean="0">
                <a:effectLst/>
              </a:rPr>
              <a:t>individuelles Arbeiten </a:t>
            </a:r>
          </a:p>
          <a:p>
            <a:pPr eaLnBrk="1" hangingPunct="1">
              <a:lnSpc>
                <a:spcPct val="90000"/>
              </a:lnSpc>
              <a:buSzTx/>
            </a:pPr>
            <a:r>
              <a:rPr lang="de-DE" sz="2800" dirty="0" smtClean="0">
                <a:effectLst/>
              </a:rPr>
              <a:t>zunehmend eigenverantwortliches und </a:t>
            </a:r>
            <a:br>
              <a:rPr lang="de-DE" sz="2800" dirty="0" smtClean="0">
                <a:effectLst/>
              </a:rPr>
            </a:br>
            <a:r>
              <a:rPr lang="de-DE" sz="2800" dirty="0" smtClean="0">
                <a:effectLst/>
              </a:rPr>
              <a:t>selbstständiges Lernen</a:t>
            </a:r>
          </a:p>
          <a:p>
            <a:pPr eaLnBrk="1" hangingPunct="1">
              <a:lnSpc>
                <a:spcPct val="90000"/>
              </a:lnSpc>
              <a:buSzTx/>
            </a:pPr>
            <a:r>
              <a:rPr lang="de-DE" dirty="0" smtClean="0"/>
              <a:t>findet auch in Kleingruppen statt</a:t>
            </a:r>
            <a:endParaRPr lang="de-DE" sz="2800" dirty="0" smtClean="0">
              <a:effectLst/>
            </a:endParaRPr>
          </a:p>
          <a:p>
            <a:pPr eaLnBrk="1" hangingPunct="1">
              <a:lnSpc>
                <a:spcPct val="90000"/>
              </a:lnSpc>
              <a:buSzTx/>
            </a:pPr>
            <a:r>
              <a:rPr lang="de-DE" sz="2800" dirty="0" smtClean="0">
                <a:effectLst/>
              </a:rPr>
              <a:t>feste Regeln und Rituale</a:t>
            </a:r>
          </a:p>
        </p:txBody>
      </p:sp>
      <p:grpSp>
        <p:nvGrpSpPr>
          <p:cNvPr id="2" name="Gruppieren 1"/>
          <p:cNvGrpSpPr/>
          <p:nvPr/>
        </p:nvGrpSpPr>
        <p:grpSpPr>
          <a:xfrm>
            <a:off x="5964499" y="1628800"/>
            <a:ext cx="3044863" cy="4610337"/>
            <a:chOff x="5964499" y="1628800"/>
            <a:chExt cx="3044863" cy="4610337"/>
          </a:xfrm>
        </p:grpSpPr>
        <p:pic>
          <p:nvPicPr>
            <p:cNvPr id="2051" name="Picture 3" descr="D:\Promenadenschule\5D3_0379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1628800"/>
              <a:ext cx="1845074" cy="27693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Promenadenschule\5D3_0379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4499" y="3789040"/>
              <a:ext cx="1632377" cy="24500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68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2000"/>
                                        <p:tgtEl>
                                          <p:spTgt spid="1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20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2000"/>
                                        <p:tgtEl>
                                          <p:spTgt spid="1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2000"/>
                                        <p:tgtEl>
                                          <p:spTgt spid="1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2000"/>
                                        <p:tgtEl>
                                          <p:spTgt spid="10">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xEl>
                                              <p:pRg st="5" end="5"/>
                                            </p:txEl>
                                          </p:spTgt>
                                        </p:tgtEl>
                                        <p:attrNameLst>
                                          <p:attrName>style.visibility</p:attrName>
                                        </p:attrNameLst>
                                      </p:cBhvr>
                                      <p:to>
                                        <p:strVal val="visible"/>
                                      </p:to>
                                    </p:set>
                                    <p:animEffect transition="in" filter="fade">
                                      <p:cBhvr>
                                        <p:cTn id="40" dur="2000"/>
                                        <p:tgtEl>
                                          <p:spTgt spid="10">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xEl>
                                              <p:pRg st="6" end="6"/>
                                            </p:txEl>
                                          </p:spTgt>
                                        </p:tgtEl>
                                        <p:attrNameLst>
                                          <p:attrName>style.visibility</p:attrName>
                                        </p:attrNameLst>
                                      </p:cBhvr>
                                      <p:to>
                                        <p:strVal val="visible"/>
                                      </p:to>
                                    </p:set>
                                    <p:animEffect transition="in" filter="fade">
                                      <p:cBhvr>
                                        <p:cTn id="45" dur="20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de-DE" dirty="0" smtClean="0">
                <a:solidFill>
                  <a:srgbClr val="00B800"/>
                </a:solidFill>
              </a:rPr>
              <a:t>Themengebundener Unterricht:</a:t>
            </a:r>
            <a:endParaRPr lang="de-DE" dirty="0">
              <a:solidFill>
                <a:srgbClr val="00B800"/>
              </a:solidFill>
            </a:endParaRPr>
          </a:p>
        </p:txBody>
      </p:sp>
      <p:sp>
        <p:nvSpPr>
          <p:cNvPr id="5" name="Inhaltsplatzhalter 4"/>
          <p:cNvSpPr>
            <a:spLocks noGrp="1"/>
          </p:cNvSpPr>
          <p:nvPr>
            <p:ph sz="half" idx="1"/>
          </p:nvPr>
        </p:nvSpPr>
        <p:spPr>
          <a:xfrm>
            <a:off x="611560" y="1340768"/>
            <a:ext cx="7067128" cy="4525963"/>
          </a:xfrm>
        </p:spPr>
        <p:txBody>
          <a:bodyPr>
            <a:normAutofit fontScale="92500" lnSpcReduction="20000"/>
          </a:bodyPr>
          <a:lstStyle/>
          <a:p>
            <a:r>
              <a:rPr lang="de-DE" dirty="0"/>
              <a:t>i</a:t>
            </a:r>
            <a:r>
              <a:rPr lang="de-DE" dirty="0" smtClean="0"/>
              <a:t>m Klassenverband (jahrgangsgemischt in der Flex)</a:t>
            </a:r>
          </a:p>
          <a:p>
            <a:r>
              <a:rPr lang="de-DE" dirty="0" smtClean="0"/>
              <a:t>Bearbeitung eines gemeinsamen Themas unter Berücksichtigung der unterschiedlichen Lernziele der jeweiligen Jahrgangsstufe</a:t>
            </a:r>
          </a:p>
          <a:p>
            <a:r>
              <a:rPr lang="de-DE" dirty="0" smtClean="0"/>
              <a:t>Jahrgang 3 und 4 erarbeiten vermehrt digital unterstützt eigene kleine Projekte und Themenbereiche</a:t>
            </a:r>
          </a:p>
          <a:p>
            <a:r>
              <a:rPr lang="de-DE" dirty="0"/>
              <a:t>g</a:t>
            </a:r>
            <a:r>
              <a:rPr lang="de-DE" dirty="0" smtClean="0"/>
              <a:t>egenseitige Bereicherung durch verschiedene Fähigkeiten</a:t>
            </a:r>
          </a:p>
          <a:p>
            <a:r>
              <a:rPr lang="de-DE" dirty="0" smtClean="0"/>
              <a:t>Lernen von- &amp; miteinander</a:t>
            </a:r>
          </a:p>
          <a:p>
            <a:r>
              <a:rPr lang="de-DE" dirty="0"/>
              <a:t>v</a:t>
            </a:r>
            <a:r>
              <a:rPr lang="de-DE" dirty="0" smtClean="0"/>
              <a:t>erschiedene Sozialformen</a:t>
            </a:r>
            <a:endParaRPr lang="de-DE" dirty="0"/>
          </a:p>
        </p:txBody>
      </p:sp>
      <p:pic>
        <p:nvPicPr>
          <p:cNvPr id="6" name="Picture 2" descr="F:\FlimTest TV\IMG_28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4148" y="4581129"/>
            <a:ext cx="2340259" cy="1560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92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de-DE" dirty="0" smtClean="0"/>
              <a:t>Jahrgangsbezogener Unterricht:</a:t>
            </a:r>
            <a:endParaRPr lang="de-DE" dirty="0"/>
          </a:p>
        </p:txBody>
      </p:sp>
      <p:sp>
        <p:nvSpPr>
          <p:cNvPr id="10" name="Rectangle 3"/>
          <p:cNvSpPr>
            <a:spLocks noGrp="1" noChangeArrowheads="1"/>
          </p:cNvSpPr>
          <p:nvPr>
            <p:ph sz="half" idx="1"/>
          </p:nvPr>
        </p:nvSpPr>
        <p:spPr>
          <a:xfrm>
            <a:off x="827584" y="1556792"/>
            <a:ext cx="7571184" cy="273630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eaLnBrk="1" hangingPunct="1">
              <a:buSzTx/>
            </a:pPr>
            <a:r>
              <a:rPr lang="de-DE" dirty="0" smtClean="0">
                <a:effectLst/>
              </a:rPr>
              <a:t>Förderband in der Flex</a:t>
            </a:r>
          </a:p>
          <a:p>
            <a:pPr eaLnBrk="1" hangingPunct="1">
              <a:buSzTx/>
            </a:pPr>
            <a:r>
              <a:rPr lang="de-DE" dirty="0" smtClean="0"/>
              <a:t>klassenbezogener </a:t>
            </a:r>
            <a:r>
              <a:rPr lang="de-DE" dirty="0" err="1" smtClean="0"/>
              <a:t>JabU</a:t>
            </a:r>
            <a:r>
              <a:rPr lang="de-DE" dirty="0" smtClean="0"/>
              <a:t> ab Klasse 3</a:t>
            </a:r>
          </a:p>
          <a:p>
            <a:pPr eaLnBrk="1" hangingPunct="1">
              <a:buSzTx/>
            </a:pPr>
            <a:r>
              <a:rPr lang="de-DE" dirty="0" smtClean="0">
                <a:effectLst/>
              </a:rPr>
              <a:t>Einführung </a:t>
            </a:r>
            <a:r>
              <a:rPr lang="de-DE" dirty="0" smtClean="0">
                <a:effectLst/>
              </a:rPr>
              <a:t>neuer Themen, die im IL gefestigt werden sollen</a:t>
            </a:r>
          </a:p>
          <a:p>
            <a:pPr eaLnBrk="1" hangingPunct="1">
              <a:buSzTx/>
            </a:pPr>
            <a:r>
              <a:rPr lang="de-DE" dirty="0" smtClean="0">
                <a:effectLst/>
              </a:rPr>
              <a:t>Enge Zusammenarbeit und ständiger Austausch zwischen </a:t>
            </a:r>
            <a:r>
              <a:rPr lang="de-DE" dirty="0" err="1" smtClean="0">
                <a:effectLst/>
              </a:rPr>
              <a:t>JabU</a:t>
            </a:r>
            <a:r>
              <a:rPr lang="de-DE" dirty="0" smtClean="0">
                <a:effectLst/>
              </a:rPr>
              <a:t>-Team/ </a:t>
            </a:r>
            <a:r>
              <a:rPr lang="de-DE" dirty="0" err="1" smtClean="0">
                <a:effectLst/>
              </a:rPr>
              <a:t>JabU</a:t>
            </a:r>
            <a:r>
              <a:rPr lang="de-DE" dirty="0" smtClean="0">
                <a:effectLst/>
              </a:rPr>
              <a:t> Lehrer und Klassenlehrerin</a:t>
            </a:r>
          </a:p>
        </p:txBody>
      </p:sp>
    </p:spTree>
    <p:extLst>
      <p:ext uri="{BB962C8B-B14F-4D97-AF65-F5344CB8AC3E}">
        <p14:creationId xmlns:p14="http://schemas.microsoft.com/office/powerpoint/2010/main" val="27342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20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2000"/>
                                        <p:tgtEl>
                                          <p:spTgt spid="10">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Effect transition="in" filter="fade">
                                      <p:cBhvr>
                                        <p:cTn id="26" dur="2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build="p"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274638"/>
            <a:ext cx="6995120" cy="1143000"/>
          </a:xfrm>
        </p:spPr>
        <p:txBody>
          <a:bodyPr>
            <a:noAutofit/>
          </a:bodyPr>
          <a:lstStyle/>
          <a:p>
            <a:r>
              <a:rPr lang="de-DE" sz="3600" dirty="0" smtClean="0">
                <a:latin typeface="Roboto Medium" panose="02000000000000000000" pitchFamily="2" charset="0"/>
                <a:ea typeface="Roboto Medium" panose="02000000000000000000" pitchFamily="2" charset="0"/>
                <a:cs typeface="Roboto Medium" panose="02000000000000000000" pitchFamily="2" charset="0"/>
              </a:rPr>
              <a:t>Konzept </a:t>
            </a:r>
            <a:br>
              <a:rPr lang="de-DE" sz="3600" dirty="0" smtClean="0">
                <a:latin typeface="Roboto Medium" panose="02000000000000000000" pitchFamily="2" charset="0"/>
                <a:ea typeface="Roboto Medium" panose="02000000000000000000" pitchFamily="2" charset="0"/>
                <a:cs typeface="Roboto Medium" panose="02000000000000000000" pitchFamily="2" charset="0"/>
              </a:rPr>
            </a:br>
            <a:r>
              <a:rPr lang="de-DE" sz="3600" dirty="0" smtClean="0">
                <a:latin typeface="Roboto Medium" panose="02000000000000000000" pitchFamily="2" charset="0"/>
                <a:ea typeface="Roboto Medium" panose="02000000000000000000" pitchFamily="2" charset="0"/>
                <a:cs typeface="Roboto Medium" panose="02000000000000000000" pitchFamily="2" charset="0"/>
              </a:rPr>
              <a:t>Individuelle Förderung</a:t>
            </a:r>
            <a:endParaRPr lang="de-DE" sz="3600" dirty="0">
              <a:latin typeface="Roboto Medium" panose="02000000000000000000" pitchFamily="2" charset="0"/>
              <a:ea typeface="Roboto Medium" panose="02000000000000000000" pitchFamily="2" charset="0"/>
              <a:cs typeface="Roboto Medium" panose="02000000000000000000" pitchFamily="2" charset="0"/>
            </a:endParaRPr>
          </a:p>
        </p:txBody>
      </p:sp>
      <p:sp>
        <p:nvSpPr>
          <p:cNvPr id="3" name="Textfeld 2"/>
          <p:cNvSpPr txBox="1"/>
          <p:nvPr/>
        </p:nvSpPr>
        <p:spPr>
          <a:xfrm>
            <a:off x="468313" y="4941888"/>
            <a:ext cx="8215312" cy="1373187"/>
          </a:xfrm>
          <a:prstGeom prst="rect">
            <a:avLst/>
          </a:prstGeom>
          <a:noFill/>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e-DE" sz="2800" dirty="0">
                <a:solidFill>
                  <a:srgbClr val="76765E"/>
                </a:solidFill>
                <a:effectLst>
                  <a:outerShdw blurRad="38100" dist="38100" dir="2700000" algn="tl">
                    <a:srgbClr val="C0C0C0"/>
                  </a:outerShdw>
                </a:effectLst>
                <a:latin typeface="Calibri" pitchFamily="34" charset="0"/>
              </a:rPr>
              <a:t>Dieses Konzept gewährleistet, dass alle Kinder </a:t>
            </a:r>
          </a:p>
          <a:p>
            <a:pPr algn="ctr" eaLnBrk="1" hangingPunct="1"/>
            <a:r>
              <a:rPr lang="de-DE" sz="2800" dirty="0">
                <a:solidFill>
                  <a:srgbClr val="76765E"/>
                </a:solidFill>
                <a:effectLst>
                  <a:outerShdw blurRad="38100" dist="38100" dir="2700000" algn="tl">
                    <a:srgbClr val="C0C0C0"/>
                  </a:outerShdw>
                </a:effectLst>
                <a:latin typeface="Calibri" pitchFamily="34" charset="0"/>
              </a:rPr>
              <a:t>die Inhalte des </a:t>
            </a:r>
            <a:r>
              <a:rPr lang="de-DE" sz="2800" b="1" dirty="0">
                <a:solidFill>
                  <a:srgbClr val="76765E"/>
                </a:solidFill>
                <a:effectLst>
                  <a:outerShdw blurRad="38100" dist="38100" dir="2700000" algn="tl">
                    <a:srgbClr val="C0C0C0"/>
                  </a:outerShdw>
                </a:effectLst>
                <a:latin typeface="Calibri" pitchFamily="34" charset="0"/>
              </a:rPr>
              <a:t>Grundschullehrplanes </a:t>
            </a:r>
          </a:p>
          <a:p>
            <a:pPr algn="ctr" eaLnBrk="1" hangingPunct="1"/>
            <a:r>
              <a:rPr lang="de-DE" sz="2800" dirty="0">
                <a:solidFill>
                  <a:srgbClr val="76765E"/>
                </a:solidFill>
                <a:effectLst>
                  <a:outerShdw blurRad="38100" dist="38100" dir="2700000" algn="tl">
                    <a:srgbClr val="C0C0C0"/>
                  </a:outerShdw>
                </a:effectLst>
                <a:latin typeface="Calibri" pitchFamily="34" charset="0"/>
              </a:rPr>
              <a:t>auf </a:t>
            </a:r>
            <a:r>
              <a:rPr lang="de-DE" sz="2800" i="1" dirty="0">
                <a:solidFill>
                  <a:srgbClr val="FF0000"/>
                </a:solidFill>
                <a:effectLst>
                  <a:outerShdw blurRad="38100" dist="38100" dir="2700000" algn="tl">
                    <a:srgbClr val="C0C0C0"/>
                  </a:outerShdw>
                </a:effectLst>
                <a:latin typeface="Calibri" pitchFamily="34" charset="0"/>
              </a:rPr>
              <a:t>ihrem</a:t>
            </a:r>
            <a:r>
              <a:rPr lang="de-DE" sz="2800" dirty="0">
                <a:solidFill>
                  <a:srgbClr val="FF0000"/>
                </a:solidFill>
                <a:effectLst>
                  <a:outerShdw blurRad="38100" dist="38100" dir="2700000" algn="tl">
                    <a:srgbClr val="C0C0C0"/>
                  </a:outerShdw>
                </a:effectLst>
                <a:latin typeface="Calibri" pitchFamily="34" charset="0"/>
              </a:rPr>
              <a:t> </a:t>
            </a:r>
            <a:r>
              <a:rPr lang="de-DE" sz="2800" dirty="0">
                <a:solidFill>
                  <a:srgbClr val="76765E"/>
                </a:solidFill>
                <a:effectLst>
                  <a:outerShdw blurRad="38100" dist="38100" dir="2700000" algn="tl">
                    <a:srgbClr val="C0C0C0"/>
                  </a:outerShdw>
                </a:effectLst>
                <a:latin typeface="Calibri" pitchFamily="34" charset="0"/>
              </a:rPr>
              <a:t>Weg erarbeiten können.</a:t>
            </a:r>
          </a:p>
        </p:txBody>
      </p:sp>
      <p:sp>
        <p:nvSpPr>
          <p:cNvPr id="4" name="Pfeil nach unten 3"/>
          <p:cNvSpPr>
            <a:spLocks noChangeArrowheads="1"/>
          </p:cNvSpPr>
          <p:nvPr/>
        </p:nvSpPr>
        <p:spPr bwMode="auto">
          <a:xfrm>
            <a:off x="4183063" y="4269471"/>
            <a:ext cx="857250" cy="714375"/>
          </a:xfrm>
          <a:prstGeom prst="downArrow">
            <a:avLst>
              <a:gd name="adj1" fmla="val 50000"/>
              <a:gd name="adj2" fmla="val 50000"/>
            </a:avLst>
          </a:prstGeom>
          <a:solidFill>
            <a:srgbClr val="FFFFFF"/>
          </a:solidFill>
          <a:ln w="12700" cap="sq" algn="ctr">
            <a:solidFill>
              <a:srgbClr val="00B800"/>
            </a:solidFill>
            <a:round/>
            <a:headEnd type="none" w="sm" len="sm"/>
            <a:tailEnd type="none" w="sm" len="sm"/>
          </a:ln>
        </p:spPr>
        <p:txBody>
          <a:bodyPr/>
          <a:lstStyle/>
          <a:p>
            <a:pPr>
              <a:defRPr/>
            </a:pPr>
            <a:endParaRPr lang="de-DE" dirty="0">
              <a:solidFill>
                <a:schemeClr val="tx1">
                  <a:lumMod val="65000"/>
                </a:schemeClr>
              </a:solidFill>
            </a:endParaRPr>
          </a:p>
        </p:txBody>
      </p:sp>
      <p:sp>
        <p:nvSpPr>
          <p:cNvPr id="5" name="Rechteck 4"/>
          <p:cNvSpPr/>
          <p:nvPr/>
        </p:nvSpPr>
        <p:spPr>
          <a:xfrm>
            <a:off x="2325688" y="3175684"/>
            <a:ext cx="4714875" cy="928687"/>
          </a:xfrm>
          <a:prstGeom prst="rect">
            <a:avLst/>
          </a:prstGeom>
          <a:solidFill>
            <a:srgbClr val="00B0F0"/>
          </a:solidFill>
          <a:ln>
            <a:noFill/>
          </a:ln>
        </p:spPr>
        <p:style>
          <a:lnRef idx="1">
            <a:schemeClr val="accent6"/>
          </a:lnRef>
          <a:fillRef idx="2">
            <a:schemeClr val="accent6"/>
          </a:fillRef>
          <a:effectRef idx="1">
            <a:schemeClr val="accent6"/>
          </a:effectRef>
          <a:fontRef idx="minor">
            <a:schemeClr val="dk1"/>
          </a:fontRef>
        </p:style>
        <p:txBody>
          <a:bodyPr anchor="ctr"/>
          <a:lstStyle/>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r>
              <a:rPr lang="de-DE" sz="2000" dirty="0">
                <a:solidFill>
                  <a:schemeClr val="bg1"/>
                </a:solidFill>
                <a:latin typeface="Roboto Medium" panose="02000000000000000000" pitchFamily="2" charset="0"/>
                <a:ea typeface="Roboto Medium" panose="02000000000000000000" pitchFamily="2" charset="0"/>
                <a:cs typeface="Roboto Medium" panose="02000000000000000000" pitchFamily="2" charset="0"/>
              </a:rPr>
              <a:t>Jahrgangsbezogener Unterricht</a:t>
            </a:r>
            <a:r>
              <a:rPr lang="de-DE" sz="2400" dirty="0">
                <a:solidFill>
                  <a:schemeClr val="bg1"/>
                </a:solidFill>
                <a:latin typeface="Roboto Medium" panose="02000000000000000000" pitchFamily="2" charset="0"/>
                <a:ea typeface="Roboto Medium" panose="02000000000000000000" pitchFamily="2" charset="0"/>
                <a:cs typeface="Roboto Medium" panose="02000000000000000000" pitchFamily="2" charset="0"/>
              </a:rPr>
              <a:t/>
            </a:r>
            <a:br>
              <a:rPr lang="de-DE" sz="2400" dirty="0">
                <a:solidFill>
                  <a:schemeClr val="bg1"/>
                </a:solidFill>
                <a:latin typeface="Roboto Medium" panose="02000000000000000000" pitchFamily="2" charset="0"/>
                <a:ea typeface="Roboto Medium" panose="02000000000000000000" pitchFamily="2" charset="0"/>
                <a:cs typeface="Roboto Medium" panose="02000000000000000000" pitchFamily="2" charset="0"/>
              </a:rPr>
            </a:br>
            <a:r>
              <a:rPr lang="de-DE" sz="3600" b="1" dirty="0" err="1" smtClean="0">
                <a:solidFill>
                  <a:schemeClr val="bg1"/>
                </a:solidFill>
                <a:latin typeface="Roboto Medium" panose="02000000000000000000" pitchFamily="2" charset="0"/>
                <a:ea typeface="Roboto Medium" panose="02000000000000000000" pitchFamily="2" charset="0"/>
                <a:cs typeface="Roboto Medium" panose="02000000000000000000" pitchFamily="2" charset="0"/>
              </a:rPr>
              <a:t>JabU</a:t>
            </a:r>
            <a:endParaRPr lang="de-DE" b="1"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sz="1400"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6" name="Rechteck 5"/>
          <p:cNvSpPr/>
          <p:nvPr/>
        </p:nvSpPr>
        <p:spPr>
          <a:xfrm>
            <a:off x="4787900" y="1748521"/>
            <a:ext cx="3071813" cy="1285875"/>
          </a:xfrm>
          <a:prstGeom prst="rect">
            <a:avLst/>
          </a:prstGeom>
          <a:solidFill>
            <a:srgbClr val="92D050"/>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r>
              <a:rPr lang="de-DE" sz="2000" dirty="0">
                <a:solidFill>
                  <a:schemeClr val="bg1"/>
                </a:solidFill>
                <a:latin typeface="Roboto Medium" panose="02000000000000000000" pitchFamily="2" charset="0"/>
                <a:ea typeface="Roboto Medium" panose="02000000000000000000" pitchFamily="2" charset="0"/>
                <a:cs typeface="Roboto Medium" panose="02000000000000000000" pitchFamily="2" charset="0"/>
              </a:rPr>
              <a:t>Themengebundener Unterricht</a:t>
            </a:r>
          </a:p>
          <a:p>
            <a:pPr algn="ctr"/>
            <a:r>
              <a:rPr lang="de-DE" sz="3600" b="1" dirty="0" smtClean="0">
                <a:solidFill>
                  <a:schemeClr val="bg1"/>
                </a:solidFill>
                <a:latin typeface="Roboto Medium" panose="02000000000000000000" pitchFamily="2" charset="0"/>
                <a:ea typeface="Roboto Medium" panose="02000000000000000000" pitchFamily="2" charset="0"/>
                <a:cs typeface="Roboto Medium" panose="02000000000000000000" pitchFamily="2" charset="0"/>
              </a:rPr>
              <a:t>TU</a:t>
            </a:r>
            <a:endParaRPr lang="de-DE" sz="3600" b="1"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sz="1400"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sz="1400" i="1"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eaLnBrk="0" hangingPunct="0"/>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8" name="Rechteck 7"/>
          <p:cNvSpPr/>
          <p:nvPr/>
        </p:nvSpPr>
        <p:spPr>
          <a:xfrm>
            <a:off x="1331640" y="1754904"/>
            <a:ext cx="3071813" cy="1285875"/>
          </a:xfrm>
          <a:prstGeom prst="rect">
            <a:avLst/>
          </a:prstGeom>
          <a:solidFill>
            <a:srgbClr val="FF0000"/>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r>
              <a:rPr lang="de-DE" sz="2000" dirty="0" smtClean="0">
                <a:solidFill>
                  <a:schemeClr val="bg1"/>
                </a:solidFill>
                <a:latin typeface="Roboto Medium" panose="02000000000000000000" pitchFamily="2" charset="0"/>
                <a:ea typeface="Roboto Medium" panose="02000000000000000000" pitchFamily="2" charset="0"/>
                <a:cs typeface="Roboto Medium" panose="02000000000000000000" pitchFamily="2" charset="0"/>
              </a:rPr>
              <a:t>Individuelles Lernen</a:t>
            </a:r>
            <a:endParaRPr lang="de-DE" sz="2000"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r>
              <a:rPr lang="de-DE" sz="3600" b="1" dirty="0" smtClean="0">
                <a:solidFill>
                  <a:schemeClr val="bg1"/>
                </a:solidFill>
                <a:latin typeface="Roboto Medium" panose="02000000000000000000" pitchFamily="2" charset="0"/>
                <a:ea typeface="Roboto Medium" panose="02000000000000000000" pitchFamily="2" charset="0"/>
                <a:cs typeface="Roboto Medium" panose="02000000000000000000" pitchFamily="2" charset="0"/>
              </a:rPr>
              <a:t>IL</a:t>
            </a:r>
            <a:endParaRPr lang="de-DE" sz="3600" b="1"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sz="1400"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a:endParaRPr lang="de-DE" sz="1400" i="1"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a:p>
            <a:pPr algn="ctr" eaLnBrk="0" hangingPunct="0"/>
            <a:endParaRPr lang="de-DE" dirty="0">
              <a:solidFill>
                <a:schemeClr val="bg1"/>
              </a:solidFill>
              <a:latin typeface="Roboto Medium" panose="02000000000000000000" pitchFamily="2" charset="0"/>
              <a:ea typeface="Roboto Medium" panose="02000000000000000000" pitchFamily="2" charset="0"/>
              <a:cs typeface="Roboto Medium" panose="02000000000000000000" pitchFamily="2" charset="0"/>
            </a:endParaRPr>
          </a:p>
        </p:txBody>
      </p:sp>
    </p:spTree>
    <p:extLst>
      <p:ext uri="{BB962C8B-B14F-4D97-AF65-F5344CB8AC3E}">
        <p14:creationId xmlns:p14="http://schemas.microsoft.com/office/powerpoint/2010/main" val="272536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1+#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childTnLst>
                          </p:cTn>
                        </p:par>
                        <p:par>
                          <p:cTn id="25" fill="hold">
                            <p:stCondLst>
                              <p:cond delay="2000"/>
                            </p:stCondLst>
                            <p:childTnLst>
                              <p:par>
                                <p:cTn id="26" presetID="2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edge">
                                      <p:cBhvr>
                                        <p:cTn id="28" dur="1000"/>
                                        <p:tgtEl>
                                          <p:spTgt spid="4"/>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274638"/>
            <a:ext cx="8064896" cy="1143000"/>
          </a:xfrm>
        </p:spPr>
        <p:txBody>
          <a:bodyPr>
            <a:normAutofit/>
          </a:bodyPr>
          <a:lstStyle/>
          <a:p>
            <a:r>
              <a:rPr lang="de-DE" sz="3400" dirty="0" smtClean="0"/>
              <a:t>Denn wir schaffen mit diesem Konzept</a:t>
            </a:r>
            <a:r>
              <a:rPr lang="de-DE" dirty="0" smtClean="0"/>
              <a:t>:</a:t>
            </a:r>
            <a:endParaRPr lang="de-DE" dirty="0"/>
          </a:p>
        </p:txBody>
      </p:sp>
      <p:sp>
        <p:nvSpPr>
          <p:cNvPr id="5" name="Inhaltsplatzhalter 4"/>
          <p:cNvSpPr>
            <a:spLocks noGrp="1"/>
          </p:cNvSpPr>
          <p:nvPr>
            <p:ph idx="1"/>
          </p:nvPr>
        </p:nvSpPr>
        <p:spPr/>
        <p:txBody>
          <a:bodyPr>
            <a:normAutofit/>
          </a:bodyPr>
          <a:lstStyle/>
          <a:p>
            <a:r>
              <a:rPr lang="de-DE" dirty="0"/>
              <a:t>n</a:t>
            </a:r>
            <a:r>
              <a:rPr lang="de-DE" dirty="0" smtClean="0"/>
              <a:t>atürliche Lernsituationen</a:t>
            </a:r>
          </a:p>
          <a:p>
            <a:r>
              <a:rPr lang="de-DE" dirty="0"/>
              <a:t>l</a:t>
            </a:r>
            <a:r>
              <a:rPr lang="de-DE" dirty="0" smtClean="0"/>
              <a:t>eichtere Eingewöhnung der Schulneulinge</a:t>
            </a:r>
          </a:p>
          <a:p>
            <a:r>
              <a:rPr lang="de-DE" dirty="0" smtClean="0"/>
              <a:t>Förderung der Sozialkompetenz</a:t>
            </a:r>
          </a:p>
          <a:p>
            <a:r>
              <a:rPr lang="de-DE" dirty="0" smtClean="0"/>
              <a:t>Erleben eigener Lernentwicklung</a:t>
            </a:r>
          </a:p>
          <a:p>
            <a:r>
              <a:rPr lang="de-DE" dirty="0" smtClean="0"/>
              <a:t>Qualitätssicherung</a:t>
            </a:r>
          </a:p>
          <a:p>
            <a:r>
              <a:rPr lang="de-DE" dirty="0" smtClean="0"/>
              <a:t>Begabtenförderung</a:t>
            </a:r>
            <a:endParaRPr lang="de-DE" dirty="0"/>
          </a:p>
          <a:p>
            <a:r>
              <a:rPr lang="de-DE" dirty="0" smtClean="0"/>
              <a:t>Inklusion </a:t>
            </a:r>
          </a:p>
        </p:txBody>
      </p:sp>
      <p:grpSp>
        <p:nvGrpSpPr>
          <p:cNvPr id="4" name="Gruppieren 3"/>
          <p:cNvGrpSpPr/>
          <p:nvPr/>
        </p:nvGrpSpPr>
        <p:grpSpPr>
          <a:xfrm>
            <a:off x="5940152" y="3003701"/>
            <a:ext cx="3059832" cy="3369550"/>
            <a:chOff x="5940152" y="3003701"/>
            <a:chExt cx="3059832" cy="3369550"/>
          </a:xfrm>
        </p:grpSpPr>
        <p:pic>
          <p:nvPicPr>
            <p:cNvPr id="9" name="Picture 2" descr="D:\Promenadenschule\5D3_0381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3003701"/>
              <a:ext cx="2411760" cy="16210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D:\Promenadenschule\5D3_03795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4705506"/>
              <a:ext cx="2481239" cy="166774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7801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p:cNvGrpSpPr/>
          <p:nvPr/>
        </p:nvGrpSpPr>
        <p:grpSpPr>
          <a:xfrm>
            <a:off x="2843808" y="2170741"/>
            <a:ext cx="3261312" cy="3202775"/>
            <a:chOff x="2880561" y="2098433"/>
            <a:chExt cx="3261312" cy="3202775"/>
          </a:xfrm>
        </p:grpSpPr>
        <p:pic>
          <p:nvPicPr>
            <p:cNvPr id="3074" name="Picture 2" descr="D:\Promenadenschule\5D3_03708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108"/>
            <a:stretch/>
          </p:blipFill>
          <p:spPr bwMode="auto">
            <a:xfrm>
              <a:off x="3995936" y="3636641"/>
              <a:ext cx="2145937" cy="16645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5" name="Picture 3" descr="D:\Promenadenschule\5D3_03764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67" r="20040" b="3417"/>
            <a:stretch/>
          </p:blipFill>
          <p:spPr bwMode="auto">
            <a:xfrm>
              <a:off x="2880561" y="2098433"/>
              <a:ext cx="2051479" cy="17626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4" name="Titel 3"/>
          <p:cNvSpPr>
            <a:spLocks noGrp="1"/>
          </p:cNvSpPr>
          <p:nvPr>
            <p:ph type="title"/>
          </p:nvPr>
        </p:nvSpPr>
        <p:spPr/>
        <p:txBody>
          <a:bodyPr/>
          <a:lstStyle/>
          <a:p>
            <a:r>
              <a:rPr lang="de-DE" dirty="0" smtClean="0"/>
              <a:t>Unsere Leitgedanken:</a:t>
            </a:r>
            <a:endParaRPr lang="de-DE" dirty="0"/>
          </a:p>
        </p:txBody>
      </p:sp>
      <p:sp>
        <p:nvSpPr>
          <p:cNvPr id="8" name="Ellipse 7"/>
          <p:cNvSpPr/>
          <p:nvPr/>
        </p:nvSpPr>
        <p:spPr>
          <a:xfrm>
            <a:off x="4788024" y="1558021"/>
            <a:ext cx="2886328" cy="1152000"/>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algn="ctr"/>
            <a:r>
              <a:rPr lang="de-DE" sz="1600" dirty="0" smtClean="0">
                <a:latin typeface="Roboto Medium" panose="02000000000000000000" pitchFamily="2" charset="0"/>
                <a:ea typeface="Roboto Medium" panose="02000000000000000000" pitchFamily="2" charset="0"/>
                <a:cs typeface="Roboto Medium" panose="02000000000000000000" pitchFamily="2" charset="0"/>
              </a:rPr>
              <a:t>an Lernvoraussetzungen anknüpfen</a:t>
            </a:r>
            <a:endParaRPr lang="de-DE" sz="1600" dirty="0">
              <a:latin typeface="Roboto Medium" panose="02000000000000000000" pitchFamily="2" charset="0"/>
              <a:ea typeface="Roboto Medium" panose="02000000000000000000" pitchFamily="2" charset="0"/>
              <a:cs typeface="Roboto Medium" panose="02000000000000000000" pitchFamily="2" charset="0"/>
            </a:endParaRPr>
          </a:p>
        </p:txBody>
      </p:sp>
      <p:sp>
        <p:nvSpPr>
          <p:cNvPr id="10" name="Ellipse 9"/>
          <p:cNvSpPr/>
          <p:nvPr/>
        </p:nvSpPr>
        <p:spPr>
          <a:xfrm>
            <a:off x="5915878" y="3280793"/>
            <a:ext cx="3072884" cy="1152128"/>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algn="ctr"/>
            <a:r>
              <a:rPr lang="de-DE" sz="1600" dirty="0" smtClean="0">
                <a:latin typeface="Roboto Medium" panose="02000000000000000000" pitchFamily="2" charset="0"/>
                <a:ea typeface="Roboto Medium" panose="02000000000000000000" pitchFamily="2" charset="0"/>
                <a:cs typeface="Roboto Medium" panose="02000000000000000000" pitchFamily="2" charset="0"/>
              </a:rPr>
              <a:t>strukturierte Lernumgebung</a:t>
            </a:r>
            <a:endParaRPr lang="de-DE" sz="1600" dirty="0">
              <a:latin typeface="Roboto Medium" panose="02000000000000000000" pitchFamily="2" charset="0"/>
              <a:ea typeface="Roboto Medium" panose="02000000000000000000" pitchFamily="2" charset="0"/>
              <a:cs typeface="Roboto Medium" panose="02000000000000000000" pitchFamily="2" charset="0"/>
            </a:endParaRPr>
          </a:p>
        </p:txBody>
      </p:sp>
      <p:sp>
        <p:nvSpPr>
          <p:cNvPr id="11" name="Ellipse 10"/>
          <p:cNvSpPr/>
          <p:nvPr/>
        </p:nvSpPr>
        <p:spPr>
          <a:xfrm>
            <a:off x="3851920" y="5229200"/>
            <a:ext cx="2886649" cy="1152128"/>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algn="ctr"/>
            <a:r>
              <a:rPr lang="de-DE" sz="1600" dirty="0" smtClean="0">
                <a:latin typeface="Roboto Medium" panose="02000000000000000000" pitchFamily="2" charset="0"/>
                <a:ea typeface="Roboto Medium" panose="02000000000000000000" pitchFamily="2" charset="0"/>
                <a:cs typeface="Roboto Medium" panose="02000000000000000000" pitchFamily="2" charset="0"/>
              </a:rPr>
              <a:t>Lernen </a:t>
            </a:r>
            <a:r>
              <a:rPr lang="de-DE" sz="1600" dirty="0" err="1" smtClean="0">
                <a:latin typeface="Roboto Medium" panose="02000000000000000000" pitchFamily="2" charset="0"/>
                <a:ea typeface="Roboto Medium" panose="02000000000000000000" pitchFamily="2" charset="0"/>
                <a:cs typeface="Roboto Medium" panose="02000000000000000000" pitchFamily="2" charset="0"/>
              </a:rPr>
              <a:t>lernen</a:t>
            </a:r>
            <a:endParaRPr lang="de-DE" sz="1600" dirty="0">
              <a:latin typeface="Roboto Medium" panose="02000000000000000000" pitchFamily="2" charset="0"/>
              <a:ea typeface="Roboto Medium" panose="02000000000000000000" pitchFamily="2" charset="0"/>
              <a:cs typeface="Roboto Medium" panose="02000000000000000000" pitchFamily="2" charset="0"/>
            </a:endParaRPr>
          </a:p>
        </p:txBody>
      </p:sp>
      <p:sp>
        <p:nvSpPr>
          <p:cNvPr id="12" name="Ellipse 11"/>
          <p:cNvSpPr/>
          <p:nvPr/>
        </p:nvSpPr>
        <p:spPr>
          <a:xfrm>
            <a:off x="878960" y="4006697"/>
            <a:ext cx="2886649" cy="1152128"/>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algn="ctr"/>
            <a:r>
              <a:rPr lang="de-DE" sz="1600" dirty="0" smtClean="0">
                <a:latin typeface="Roboto Medium" panose="02000000000000000000" pitchFamily="2" charset="0"/>
                <a:ea typeface="Roboto Medium" panose="02000000000000000000" pitchFamily="2" charset="0"/>
                <a:cs typeface="Roboto Medium" panose="02000000000000000000" pitchFamily="2" charset="0"/>
              </a:rPr>
              <a:t>positives Lernklima </a:t>
            </a:r>
            <a:endParaRPr lang="de-DE" sz="1600" dirty="0">
              <a:latin typeface="Roboto Medium" panose="02000000000000000000" pitchFamily="2" charset="0"/>
              <a:ea typeface="Roboto Medium" panose="02000000000000000000" pitchFamily="2" charset="0"/>
              <a:cs typeface="Roboto Medium" panose="02000000000000000000" pitchFamily="2" charset="0"/>
            </a:endParaRPr>
          </a:p>
        </p:txBody>
      </p:sp>
      <p:sp>
        <p:nvSpPr>
          <p:cNvPr id="13" name="Ellipse 12"/>
          <p:cNvSpPr/>
          <p:nvPr/>
        </p:nvSpPr>
        <p:spPr>
          <a:xfrm>
            <a:off x="611560" y="1360411"/>
            <a:ext cx="2886649" cy="1152128"/>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algn="ctr"/>
            <a:r>
              <a:rPr lang="de-DE" sz="1600" dirty="0">
                <a:latin typeface="Roboto Medium" panose="02000000000000000000" pitchFamily="2" charset="0"/>
                <a:ea typeface="Roboto Medium" panose="02000000000000000000" pitchFamily="2" charset="0"/>
                <a:cs typeface="Roboto Medium" panose="02000000000000000000" pitchFamily="2" charset="0"/>
              </a:rPr>
              <a:t>s</a:t>
            </a:r>
            <a:r>
              <a:rPr lang="de-DE" sz="1600" dirty="0" smtClean="0">
                <a:latin typeface="Roboto Medium" panose="02000000000000000000" pitchFamily="2" charset="0"/>
                <a:ea typeface="Roboto Medium" panose="02000000000000000000" pitchFamily="2" charset="0"/>
                <a:cs typeface="Roboto Medium" panose="02000000000000000000" pitchFamily="2" charset="0"/>
              </a:rPr>
              <a:t>oziales Miteinander</a:t>
            </a:r>
            <a:endParaRPr lang="de-DE" sz="1600" dirty="0">
              <a:latin typeface="Roboto Medium" panose="02000000000000000000" pitchFamily="2" charset="0"/>
              <a:ea typeface="Roboto Medium" panose="02000000000000000000" pitchFamily="2" charset="0"/>
              <a:cs typeface="Roboto Medium" panose="02000000000000000000" pitchFamily="2" charset="0"/>
            </a:endParaRPr>
          </a:p>
        </p:txBody>
      </p:sp>
    </p:spTree>
    <p:extLst>
      <p:ext uri="{BB962C8B-B14F-4D97-AF65-F5344CB8AC3E}">
        <p14:creationId xmlns:p14="http://schemas.microsoft.com/office/powerpoint/2010/main" val="344178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656" y="4149080"/>
            <a:ext cx="13231446" cy="2362758"/>
          </a:xfrm>
          <a:prstGeom prst="rect">
            <a:avLst/>
          </a:prstGeom>
        </p:spPr>
      </p:pic>
      <p:sp>
        <p:nvSpPr>
          <p:cNvPr id="2" name="Titel 1"/>
          <p:cNvSpPr>
            <a:spLocks noGrp="1"/>
          </p:cNvSpPr>
          <p:nvPr>
            <p:ph type="title"/>
          </p:nvPr>
        </p:nvSpPr>
        <p:spPr>
          <a:xfrm>
            <a:off x="1146424" y="151690"/>
            <a:ext cx="5297784" cy="1717179"/>
          </a:xfrm>
        </p:spPr>
        <p:txBody>
          <a:bodyPr>
            <a:normAutofit/>
          </a:bodyPr>
          <a:lstStyle/>
          <a:p>
            <a:r>
              <a:rPr lang="de-DE" dirty="0" smtClean="0"/>
              <a:t>Haben Sie noch Fragen?...</a:t>
            </a:r>
            <a:endParaRPr lang="de-DE" dirty="0"/>
          </a:p>
        </p:txBody>
      </p:sp>
      <p:pic>
        <p:nvPicPr>
          <p:cNvPr id="512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857" t="6285" r="3618" b="5840"/>
          <a:stretch/>
        </p:blipFill>
        <p:spPr bwMode="auto">
          <a:xfrm rot="5400000">
            <a:off x="573681" y="2383009"/>
            <a:ext cx="4108205"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feld 3"/>
          <p:cNvSpPr txBox="1"/>
          <p:nvPr/>
        </p:nvSpPr>
        <p:spPr>
          <a:xfrm>
            <a:off x="6012160" y="6011996"/>
            <a:ext cx="3096344" cy="369332"/>
          </a:xfrm>
          <a:prstGeom prst="rect">
            <a:avLst/>
          </a:prstGeom>
          <a:noFill/>
        </p:spPr>
        <p:txBody>
          <a:bodyPr wrap="square" rtlCol="0">
            <a:spAutoFit/>
          </a:bodyPr>
          <a:lstStyle/>
          <a:p>
            <a:pPr algn="ctr"/>
            <a:r>
              <a:rPr lang="de-DE" b="1" dirty="0" smtClean="0">
                <a:solidFill>
                  <a:srgbClr val="002060"/>
                </a:solidFill>
              </a:rPr>
              <a:t>www.promenadenschule.de</a:t>
            </a:r>
            <a:endParaRPr lang="de-DE" b="1" dirty="0">
              <a:solidFill>
                <a:srgbClr val="002060"/>
              </a:solidFill>
            </a:endParaRPr>
          </a:p>
        </p:txBody>
      </p:sp>
      <p:sp>
        <p:nvSpPr>
          <p:cNvPr id="3" name="Textfeld 2"/>
          <p:cNvSpPr txBox="1"/>
          <p:nvPr/>
        </p:nvSpPr>
        <p:spPr>
          <a:xfrm>
            <a:off x="4716016" y="2348880"/>
            <a:ext cx="3744416" cy="1477328"/>
          </a:xfrm>
          <a:prstGeom prst="rect">
            <a:avLst/>
          </a:prstGeom>
          <a:noFill/>
        </p:spPr>
        <p:txBody>
          <a:bodyPr wrap="square" rtlCol="0">
            <a:spAutoFit/>
          </a:bodyPr>
          <a:lstStyle/>
          <a:p>
            <a:r>
              <a:rPr lang="de-DE" dirty="0" smtClean="0"/>
              <a:t>Rufen Sie an und vereinbaren Sie einen unverbindlichen Termin mit uns zum Hospitieren.</a:t>
            </a:r>
          </a:p>
          <a:p>
            <a:endParaRPr lang="de-DE" dirty="0" smtClean="0"/>
          </a:p>
          <a:p>
            <a:r>
              <a:rPr lang="de-DE" dirty="0" smtClean="0"/>
              <a:t>Tel: 02461-626310</a:t>
            </a:r>
            <a:endParaRPr lang="de-DE" dirty="0"/>
          </a:p>
        </p:txBody>
      </p:sp>
    </p:spTree>
    <p:extLst>
      <p:ext uri="{BB962C8B-B14F-4D97-AF65-F5344CB8AC3E}">
        <p14:creationId xmlns:p14="http://schemas.microsoft.com/office/powerpoint/2010/main" val="131670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2000"/>
                                        <p:tgtEl>
                                          <p:spTgt spid="512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656" y="4149080"/>
            <a:ext cx="13231446" cy="2362758"/>
          </a:xfrm>
          <a:prstGeom prst="rect">
            <a:avLst/>
          </a:prstGeom>
        </p:spPr>
      </p:pic>
      <p:sp>
        <p:nvSpPr>
          <p:cNvPr id="2" name="Titel 1"/>
          <p:cNvSpPr>
            <a:spLocks noGrp="1"/>
          </p:cNvSpPr>
          <p:nvPr>
            <p:ph type="ctrTitle"/>
          </p:nvPr>
        </p:nvSpPr>
        <p:spPr>
          <a:xfrm>
            <a:off x="685800" y="908720"/>
            <a:ext cx="5326360" cy="2090663"/>
          </a:xfrm>
        </p:spPr>
        <p:txBody>
          <a:bodyPr>
            <a:noAutofit/>
          </a:bodyPr>
          <a:lstStyle/>
          <a:p>
            <a:pPr>
              <a:lnSpc>
                <a:spcPts val="7000"/>
              </a:lnSpc>
            </a:pPr>
            <a:r>
              <a:rPr lang="de-DE" sz="5400" b="0" dirty="0" smtClean="0"/>
              <a:t>Wir </a:t>
            </a:r>
            <a:r>
              <a:rPr lang="de-DE" sz="5400" b="0" dirty="0" smtClean="0">
                <a:solidFill>
                  <a:srgbClr val="00B800"/>
                </a:solidFill>
              </a:rPr>
              <a:t>freuen</a:t>
            </a:r>
            <a:r>
              <a:rPr lang="de-DE" sz="5400" b="0" dirty="0" smtClean="0"/>
              <a:t> uns </a:t>
            </a:r>
            <a:br>
              <a:rPr lang="de-DE" sz="5400" b="0" dirty="0" smtClean="0"/>
            </a:br>
            <a:r>
              <a:rPr lang="de-DE" sz="5400" b="0" dirty="0" smtClean="0"/>
              <a:t>auf </a:t>
            </a:r>
            <a:r>
              <a:rPr lang="de-DE" sz="5400" b="0" dirty="0" smtClean="0">
                <a:solidFill>
                  <a:srgbClr val="00B800"/>
                </a:solidFill>
              </a:rPr>
              <a:t>Ihr</a:t>
            </a:r>
            <a:r>
              <a:rPr lang="de-DE" sz="5400" b="0" dirty="0" smtClean="0"/>
              <a:t> Kind!</a:t>
            </a:r>
            <a:endParaRPr lang="de-DE" sz="5400" b="0" dirty="0"/>
          </a:p>
        </p:txBody>
      </p:sp>
      <p:sp>
        <p:nvSpPr>
          <p:cNvPr id="3" name="Untertitel 2"/>
          <p:cNvSpPr>
            <a:spLocks noGrp="1"/>
          </p:cNvSpPr>
          <p:nvPr>
            <p:ph type="subTitle" idx="1"/>
          </p:nvPr>
        </p:nvSpPr>
        <p:spPr>
          <a:xfrm>
            <a:off x="685800" y="3468215"/>
            <a:ext cx="6400800" cy="1752600"/>
          </a:xfrm>
        </p:spPr>
        <p:txBody>
          <a:bodyPr/>
          <a:lstStyle/>
          <a:p>
            <a:r>
              <a:rPr lang="de-DE" b="0" dirty="0">
                <a:solidFill>
                  <a:srgbClr val="008AE8"/>
                </a:solidFill>
              </a:rPr>
              <a:t>F</a:t>
            </a:r>
            <a:r>
              <a:rPr lang="de-DE" b="0" dirty="0" smtClean="0">
                <a:solidFill>
                  <a:srgbClr val="008AE8"/>
                </a:solidFill>
              </a:rPr>
              <a:t>ür Ihre Aufmerksamkeit </a:t>
            </a:r>
            <a:br>
              <a:rPr lang="de-DE" b="0" dirty="0" smtClean="0">
                <a:solidFill>
                  <a:srgbClr val="008AE8"/>
                </a:solidFill>
              </a:rPr>
            </a:br>
            <a:r>
              <a:rPr lang="de-DE" b="0" dirty="0" smtClean="0">
                <a:solidFill>
                  <a:srgbClr val="008AE8"/>
                </a:solidFill>
              </a:rPr>
              <a:t>vielen </a:t>
            </a:r>
            <a:r>
              <a:rPr lang="de-DE" b="0" dirty="0">
                <a:solidFill>
                  <a:srgbClr val="008AE8"/>
                </a:solidFill>
              </a:rPr>
              <a:t>Dank </a:t>
            </a:r>
            <a:r>
              <a:rPr lang="de-DE" b="0" dirty="0" smtClean="0">
                <a:solidFill>
                  <a:srgbClr val="008AE8"/>
                </a:solidFill>
              </a:rPr>
              <a:t>!</a:t>
            </a:r>
            <a:endParaRPr lang="de-DE" b="0" dirty="0">
              <a:solidFill>
                <a:srgbClr val="008AE8"/>
              </a:solidFill>
            </a:endParaRPr>
          </a:p>
        </p:txBody>
      </p:sp>
      <p:sp>
        <p:nvSpPr>
          <p:cNvPr id="7" name="Textfeld 6"/>
          <p:cNvSpPr txBox="1"/>
          <p:nvPr/>
        </p:nvSpPr>
        <p:spPr>
          <a:xfrm>
            <a:off x="6012160" y="6011996"/>
            <a:ext cx="3096344" cy="369332"/>
          </a:xfrm>
          <a:prstGeom prst="rect">
            <a:avLst/>
          </a:prstGeom>
          <a:noFill/>
        </p:spPr>
        <p:txBody>
          <a:bodyPr wrap="square" rtlCol="0">
            <a:spAutoFit/>
          </a:bodyPr>
          <a:lstStyle/>
          <a:p>
            <a:pPr algn="ctr"/>
            <a:r>
              <a:rPr lang="de-DE" b="1" dirty="0" smtClean="0">
                <a:solidFill>
                  <a:srgbClr val="002060"/>
                </a:solidFill>
              </a:rPr>
              <a:t>www.promenadenschule.de</a:t>
            </a:r>
            <a:endParaRPr lang="de-DE" b="1" dirty="0">
              <a:solidFill>
                <a:srgbClr val="002060"/>
              </a:solidFill>
            </a:endParaRPr>
          </a:p>
        </p:txBody>
      </p:sp>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1006" y="-255846"/>
            <a:ext cx="3311188" cy="4170510"/>
          </a:xfrm>
          <a:prstGeom prst="rect">
            <a:avLst/>
          </a:prstGeom>
        </p:spPr>
      </p:pic>
    </p:spTree>
    <p:extLst>
      <p:ext uri="{BB962C8B-B14F-4D97-AF65-F5344CB8AC3E}">
        <p14:creationId xmlns:p14="http://schemas.microsoft.com/office/powerpoint/2010/main" val="231190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1104</Words>
  <Application>Microsoft Office PowerPoint</Application>
  <PresentationFormat>Bildschirmpräsentation (4:3)</PresentationFormat>
  <Paragraphs>173</Paragraphs>
  <Slides>12</Slides>
  <Notes>12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vt:i4>
      </vt:variant>
    </vt:vector>
  </HeadingPairs>
  <TitlesOfParts>
    <vt:vector size="20" baseType="lpstr">
      <vt:lpstr>Arial</vt:lpstr>
      <vt:lpstr>Calibri</vt:lpstr>
      <vt:lpstr>Gloria Hallelujah</vt:lpstr>
      <vt:lpstr>Roboto Black</vt:lpstr>
      <vt:lpstr>Roboto Medium</vt:lpstr>
      <vt:lpstr>Symbol</vt:lpstr>
      <vt:lpstr>Wingdings</vt:lpstr>
      <vt:lpstr>Larissa</vt:lpstr>
      <vt:lpstr>Schulkonzept</vt:lpstr>
      <vt:lpstr>PowerPoint-Präsentation</vt:lpstr>
      <vt:lpstr>Dieses Ziel erreichen die Kinder:</vt:lpstr>
      <vt:lpstr>PowerPoint-Präsentation</vt:lpstr>
      <vt:lpstr>Individuelles Lernen:</vt:lpstr>
      <vt:lpstr>Themengebundener Unterricht:</vt:lpstr>
      <vt:lpstr>Jahrgangsbezogener Unterricht:</vt:lpstr>
      <vt:lpstr>Konzept  Individuelle Förderung</vt:lpstr>
      <vt:lpstr>Denn wir schaffen mit diesem Konzept:</vt:lpstr>
      <vt:lpstr>Unsere Leitgedanken:</vt:lpstr>
      <vt:lpstr>Haben Sie noch Fragen?...</vt:lpstr>
      <vt:lpstr>Wir freuen uns  auf Ihr Kind!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michael braun</dc:creator>
  <cp:lastModifiedBy>Susanne Lucas</cp:lastModifiedBy>
  <cp:revision>89</cp:revision>
  <cp:lastPrinted>2023-09-04T07:02:13Z</cp:lastPrinted>
  <dcterms:created xsi:type="dcterms:W3CDTF">2012-09-25T07:10:48Z</dcterms:created>
  <dcterms:modified xsi:type="dcterms:W3CDTF">2023-09-04T07:02:16Z</dcterms:modified>
</cp:coreProperties>
</file>